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97" r:id="rId3"/>
    <p:sldId id="376" r:id="rId4"/>
    <p:sldId id="377" r:id="rId5"/>
    <p:sldId id="39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99" r:id="rId14"/>
    <p:sldId id="400" r:id="rId15"/>
    <p:sldId id="401" r:id="rId16"/>
    <p:sldId id="402" r:id="rId17"/>
    <p:sldId id="403" r:id="rId18"/>
    <p:sldId id="404" r:id="rId19"/>
    <p:sldId id="392" r:id="rId20"/>
    <p:sldId id="393" r:id="rId21"/>
    <p:sldId id="394" r:id="rId22"/>
    <p:sldId id="395" r:id="rId23"/>
    <p:sldId id="39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D6346A-2D04-4309-8478-CFCF4B22804D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EF31EB3E-7C54-4116-8640-D48AD11AC4D2}">
      <dgm:prSet phldrT="[Text]"/>
      <dgm:spPr>
        <a:solidFill>
          <a:srgbClr val="9A4D9D"/>
        </a:solidFill>
      </dgm:spPr>
      <dgm:t>
        <a:bodyPr/>
        <a:lstStyle/>
        <a:p>
          <a:r>
            <a:rPr lang="en-CA" dirty="0">
              <a:latin typeface="Gill Sans MT" panose="020B0502020104020203" pitchFamily="34" charset="0"/>
            </a:rPr>
            <a:t>YEARS</a:t>
          </a:r>
        </a:p>
      </dgm:t>
    </dgm:pt>
    <dgm:pt modelId="{9D41CE28-B132-4186-95E8-9908ABD2D5D8}" type="parTrans" cxnId="{EE34B382-9F2A-4491-A277-92622011CD11}">
      <dgm:prSet/>
      <dgm:spPr/>
      <dgm:t>
        <a:bodyPr/>
        <a:lstStyle/>
        <a:p>
          <a:endParaRPr lang="en-CA"/>
        </a:p>
      </dgm:t>
    </dgm:pt>
    <dgm:pt modelId="{B7CBD8EC-0598-4EC2-9B78-181163FAC880}" type="sibTrans" cxnId="{EE34B382-9F2A-4491-A277-92622011CD11}">
      <dgm:prSet/>
      <dgm:spPr/>
      <dgm:t>
        <a:bodyPr/>
        <a:lstStyle/>
        <a:p>
          <a:endParaRPr lang="en-CA"/>
        </a:p>
      </dgm:t>
    </dgm:pt>
    <dgm:pt modelId="{CDEF7AFE-E7D9-48D2-9570-79BFFB1253A3}">
      <dgm:prSet phldrT="[Text]"/>
      <dgm:spPr>
        <a:solidFill>
          <a:srgbClr val="9A4D9D"/>
        </a:solidFill>
      </dgm:spPr>
      <dgm:t>
        <a:bodyPr/>
        <a:lstStyle/>
        <a:p>
          <a:r>
            <a:rPr lang="en-CA" dirty="0">
              <a:latin typeface="Gill Sans MT" panose="020B0502020104020203" pitchFamily="34" charset="0"/>
            </a:rPr>
            <a:t>MONTHS</a:t>
          </a:r>
        </a:p>
      </dgm:t>
    </dgm:pt>
    <dgm:pt modelId="{5E758F02-0091-4AA7-9E7A-7733E2DF01E8}" type="parTrans" cxnId="{190DCBA8-CF7E-4BA7-8552-57C400008CC0}">
      <dgm:prSet/>
      <dgm:spPr/>
      <dgm:t>
        <a:bodyPr/>
        <a:lstStyle/>
        <a:p>
          <a:endParaRPr lang="en-CA"/>
        </a:p>
      </dgm:t>
    </dgm:pt>
    <dgm:pt modelId="{F8276297-4833-4F0B-BD8B-8E12D6359EB8}" type="sibTrans" cxnId="{190DCBA8-CF7E-4BA7-8552-57C400008CC0}">
      <dgm:prSet/>
      <dgm:spPr/>
      <dgm:t>
        <a:bodyPr/>
        <a:lstStyle/>
        <a:p>
          <a:endParaRPr lang="en-CA"/>
        </a:p>
      </dgm:t>
    </dgm:pt>
    <dgm:pt modelId="{6836FA87-741D-40DF-A970-4C2968C3C6AF}">
      <dgm:prSet phldrT="[Text]"/>
      <dgm:spPr>
        <a:solidFill>
          <a:srgbClr val="9A4D9D"/>
        </a:solidFill>
      </dgm:spPr>
      <dgm:t>
        <a:bodyPr/>
        <a:lstStyle/>
        <a:p>
          <a:r>
            <a:rPr lang="en-CA" dirty="0">
              <a:latin typeface="Gill Sans MT" panose="020B0502020104020203" pitchFamily="34" charset="0"/>
            </a:rPr>
            <a:t>WEEKS</a:t>
          </a:r>
        </a:p>
      </dgm:t>
    </dgm:pt>
    <dgm:pt modelId="{34DF02DE-5581-4D2F-8C71-82264D885BEF}" type="parTrans" cxnId="{A3C18282-A4FE-4E58-BEA1-EE7C3E2D72D6}">
      <dgm:prSet/>
      <dgm:spPr/>
      <dgm:t>
        <a:bodyPr/>
        <a:lstStyle/>
        <a:p>
          <a:endParaRPr lang="en-CA"/>
        </a:p>
      </dgm:t>
    </dgm:pt>
    <dgm:pt modelId="{1F260259-DA1A-4CB2-8694-263F9461FCB9}" type="sibTrans" cxnId="{A3C18282-A4FE-4E58-BEA1-EE7C3E2D72D6}">
      <dgm:prSet/>
      <dgm:spPr/>
      <dgm:t>
        <a:bodyPr/>
        <a:lstStyle/>
        <a:p>
          <a:endParaRPr lang="en-CA"/>
        </a:p>
      </dgm:t>
    </dgm:pt>
    <dgm:pt modelId="{92CCF14E-3870-4806-85CA-297515CBC5E0}">
      <dgm:prSet/>
      <dgm:spPr>
        <a:solidFill>
          <a:srgbClr val="9A4D9D"/>
        </a:solidFill>
      </dgm:spPr>
      <dgm:t>
        <a:bodyPr/>
        <a:lstStyle/>
        <a:p>
          <a:r>
            <a:rPr lang="en-CA" dirty="0">
              <a:latin typeface="Gill Sans MT" panose="020B0502020104020203" pitchFamily="34" charset="0"/>
            </a:rPr>
            <a:t>DAYS</a:t>
          </a:r>
        </a:p>
      </dgm:t>
    </dgm:pt>
    <dgm:pt modelId="{8D7204EF-0A23-4999-949E-DFFA4E8D0948}" type="parTrans" cxnId="{A56BD98A-DDC6-48EF-BB9C-3F516F02F964}">
      <dgm:prSet/>
      <dgm:spPr/>
      <dgm:t>
        <a:bodyPr/>
        <a:lstStyle/>
        <a:p>
          <a:endParaRPr lang="en-CA"/>
        </a:p>
      </dgm:t>
    </dgm:pt>
    <dgm:pt modelId="{FFCD1C51-66A8-4C10-A047-9C95F5B2C710}" type="sibTrans" cxnId="{A56BD98A-DDC6-48EF-BB9C-3F516F02F964}">
      <dgm:prSet/>
      <dgm:spPr/>
      <dgm:t>
        <a:bodyPr/>
        <a:lstStyle/>
        <a:p>
          <a:endParaRPr lang="en-CA"/>
        </a:p>
      </dgm:t>
    </dgm:pt>
    <dgm:pt modelId="{A31050D8-5A1C-44F6-B5B2-5D3F0D1FE2E4}">
      <dgm:prSet/>
      <dgm:spPr>
        <a:solidFill>
          <a:srgbClr val="9A4D9D"/>
        </a:solidFill>
      </dgm:spPr>
      <dgm:t>
        <a:bodyPr/>
        <a:lstStyle/>
        <a:p>
          <a:r>
            <a:rPr lang="en-CA" dirty="0">
              <a:latin typeface="Gill Sans MT" panose="020B0502020104020203" pitchFamily="34" charset="0"/>
            </a:rPr>
            <a:t>HOURS</a:t>
          </a:r>
        </a:p>
      </dgm:t>
    </dgm:pt>
    <dgm:pt modelId="{5A4AA8AA-8890-4747-939E-4A5C192CC970}" type="parTrans" cxnId="{3D517688-2217-4B32-8A2B-89D364830071}">
      <dgm:prSet/>
      <dgm:spPr/>
      <dgm:t>
        <a:bodyPr/>
        <a:lstStyle/>
        <a:p>
          <a:endParaRPr lang="en-CA"/>
        </a:p>
      </dgm:t>
    </dgm:pt>
    <dgm:pt modelId="{C3C104DF-4D20-4C85-9730-8895F7A2F46D}" type="sibTrans" cxnId="{3D517688-2217-4B32-8A2B-89D364830071}">
      <dgm:prSet/>
      <dgm:spPr/>
      <dgm:t>
        <a:bodyPr/>
        <a:lstStyle/>
        <a:p>
          <a:endParaRPr lang="en-CA"/>
        </a:p>
      </dgm:t>
    </dgm:pt>
    <dgm:pt modelId="{CC7CBA2B-C221-4859-AB00-3C1F49AF7CAF}">
      <dgm:prSet/>
      <dgm:spPr>
        <a:solidFill>
          <a:srgbClr val="9A4D9D"/>
        </a:solidFill>
      </dgm:spPr>
      <dgm:t>
        <a:bodyPr/>
        <a:lstStyle/>
        <a:p>
          <a:r>
            <a:rPr lang="en-CA" dirty="0">
              <a:latin typeface="Gill Sans MT" panose="020B0502020104020203" pitchFamily="34" charset="0"/>
            </a:rPr>
            <a:t>MINUTES</a:t>
          </a:r>
        </a:p>
      </dgm:t>
    </dgm:pt>
    <dgm:pt modelId="{9F8304F5-41AE-45A6-AFE4-9CACE864B438}" type="parTrans" cxnId="{0A429735-4CBB-405E-92F8-8C3569264D41}">
      <dgm:prSet/>
      <dgm:spPr/>
      <dgm:t>
        <a:bodyPr/>
        <a:lstStyle/>
        <a:p>
          <a:endParaRPr lang="en-CA"/>
        </a:p>
      </dgm:t>
    </dgm:pt>
    <dgm:pt modelId="{958D1DAD-C39A-4F5E-96E2-435A54195748}" type="sibTrans" cxnId="{0A429735-4CBB-405E-92F8-8C3569264D41}">
      <dgm:prSet/>
      <dgm:spPr/>
      <dgm:t>
        <a:bodyPr/>
        <a:lstStyle/>
        <a:p>
          <a:endParaRPr lang="en-CA"/>
        </a:p>
      </dgm:t>
    </dgm:pt>
    <dgm:pt modelId="{BF65A7A5-5143-4D6E-918F-73CC0F2F8BD7}" type="pres">
      <dgm:prSet presAssocID="{66D6346A-2D04-4309-8478-CFCF4B22804D}" presName="Name0" presStyleCnt="0">
        <dgm:presLayoutVars>
          <dgm:dir/>
          <dgm:animLvl val="lvl"/>
          <dgm:resizeHandles val="exact"/>
        </dgm:presLayoutVars>
      </dgm:prSet>
      <dgm:spPr/>
    </dgm:pt>
    <dgm:pt modelId="{45554B1F-C565-4450-AF47-6156665D67AC}" type="pres">
      <dgm:prSet presAssocID="{EF31EB3E-7C54-4116-8640-D48AD11AC4D2}" presName="parTxOnly" presStyleLbl="node1" presStyleIdx="0" presStyleCnt="6" custLinFactX="8151" custLinFactY="-105337" custLinFactNeighborX="100000" custLinFactNeighborY="-200000">
        <dgm:presLayoutVars>
          <dgm:chMax val="0"/>
          <dgm:chPref val="0"/>
          <dgm:bulletEnabled val="1"/>
        </dgm:presLayoutVars>
      </dgm:prSet>
      <dgm:spPr/>
    </dgm:pt>
    <dgm:pt modelId="{364FA91C-C95A-4D5E-8F46-478D9B12A244}" type="pres">
      <dgm:prSet presAssocID="{B7CBD8EC-0598-4EC2-9B78-181163FAC880}" presName="parTxOnlySpace" presStyleCnt="0"/>
      <dgm:spPr/>
    </dgm:pt>
    <dgm:pt modelId="{472DCF81-6A81-4881-B177-2220606ADEC9}" type="pres">
      <dgm:prSet presAssocID="{CDEF7AFE-E7D9-48D2-9570-79BFFB1253A3}" presName="parTxOnly" presStyleLbl="node1" presStyleIdx="1" presStyleCnt="6" custLinFactX="5325" custLinFactY="-87787" custLinFactNeighborX="100000" custLinFactNeighborY="-100000">
        <dgm:presLayoutVars>
          <dgm:chMax val="0"/>
          <dgm:chPref val="0"/>
          <dgm:bulletEnabled val="1"/>
        </dgm:presLayoutVars>
      </dgm:prSet>
      <dgm:spPr/>
    </dgm:pt>
    <dgm:pt modelId="{5FE9A992-FDB4-4DA7-B13C-DCA0EB9DBB35}" type="pres">
      <dgm:prSet presAssocID="{F8276297-4833-4F0B-BD8B-8E12D6359EB8}" presName="parTxOnlySpace" presStyleCnt="0"/>
      <dgm:spPr/>
    </dgm:pt>
    <dgm:pt modelId="{B580E9DC-51C4-47B9-8243-E6DB9CEEA8CE}" type="pres">
      <dgm:prSet presAssocID="{6836FA87-741D-40DF-A970-4C2968C3C6AF}" presName="parTxOnly" presStyleLbl="node1" presStyleIdx="2" presStyleCnt="6" custLinFactNeighborX="99610" custLinFactNeighborY="-70238">
        <dgm:presLayoutVars>
          <dgm:chMax val="0"/>
          <dgm:chPref val="0"/>
          <dgm:bulletEnabled val="1"/>
        </dgm:presLayoutVars>
      </dgm:prSet>
      <dgm:spPr/>
    </dgm:pt>
    <dgm:pt modelId="{2C517900-9EC6-425F-AA84-20EE47B06DFD}" type="pres">
      <dgm:prSet presAssocID="{1F260259-DA1A-4CB2-8694-263F9461FCB9}" presName="parTxOnlySpace" presStyleCnt="0"/>
      <dgm:spPr/>
    </dgm:pt>
    <dgm:pt modelId="{AC2300A8-11A0-4837-B205-8CD7496FF1D3}" type="pres">
      <dgm:prSet presAssocID="{92CCF14E-3870-4806-85CA-297515CBC5E0}" presName="parTxOnly" presStyleLbl="node1" presStyleIdx="3" presStyleCnt="6" custLinFactNeighborX="33369" custLinFactNeighborY="47310">
        <dgm:presLayoutVars>
          <dgm:chMax val="0"/>
          <dgm:chPref val="0"/>
          <dgm:bulletEnabled val="1"/>
        </dgm:presLayoutVars>
      </dgm:prSet>
      <dgm:spPr/>
    </dgm:pt>
    <dgm:pt modelId="{BB8AC263-E88A-45DD-9345-E6A947F6520B}" type="pres">
      <dgm:prSet presAssocID="{FFCD1C51-66A8-4C10-A047-9C95F5B2C710}" presName="parTxOnlySpace" presStyleCnt="0"/>
      <dgm:spPr/>
    </dgm:pt>
    <dgm:pt modelId="{458D0B82-250A-481C-964A-4E48DD79877F}" type="pres">
      <dgm:prSet presAssocID="{A31050D8-5A1C-44F6-B5B2-5D3F0D1FE2E4}" presName="parTxOnly" presStyleLbl="node1" presStyleIdx="4" presStyleCnt="6" custLinFactY="64860" custLinFactNeighborX="-54698" custLinFactNeighborY="100000">
        <dgm:presLayoutVars>
          <dgm:chMax val="0"/>
          <dgm:chPref val="0"/>
          <dgm:bulletEnabled val="1"/>
        </dgm:presLayoutVars>
      </dgm:prSet>
      <dgm:spPr/>
    </dgm:pt>
    <dgm:pt modelId="{8BF70B2C-FD63-4A5B-8C5F-5B96E2782F14}" type="pres">
      <dgm:prSet presAssocID="{C3C104DF-4D20-4C85-9730-8895F7A2F46D}" presName="parTxOnlySpace" presStyleCnt="0"/>
      <dgm:spPr/>
    </dgm:pt>
    <dgm:pt modelId="{C9FE5CD6-366F-4AEE-9E67-6DC21C767786}" type="pres">
      <dgm:prSet presAssocID="{CC7CBA2B-C221-4859-AB00-3C1F49AF7CAF}" presName="parTxOnly" presStyleLbl="node1" presStyleIdx="5" presStyleCnt="6" custLinFactX="-1499" custLinFactY="100000" custLinFactNeighborX="-100000" custLinFactNeighborY="182409">
        <dgm:presLayoutVars>
          <dgm:chMax val="0"/>
          <dgm:chPref val="0"/>
          <dgm:bulletEnabled val="1"/>
        </dgm:presLayoutVars>
      </dgm:prSet>
      <dgm:spPr/>
    </dgm:pt>
  </dgm:ptLst>
  <dgm:cxnLst>
    <dgm:cxn modelId="{566E4102-5CEE-48C3-94A1-8D5EA86AB486}" type="presOf" srcId="{6836FA87-741D-40DF-A970-4C2968C3C6AF}" destId="{B580E9DC-51C4-47B9-8243-E6DB9CEEA8CE}" srcOrd="0" destOrd="0" presId="urn:microsoft.com/office/officeart/2005/8/layout/chevron1"/>
    <dgm:cxn modelId="{86C0F216-B952-4E61-9638-C9A9B983DEF6}" type="presOf" srcId="{CC7CBA2B-C221-4859-AB00-3C1F49AF7CAF}" destId="{C9FE5CD6-366F-4AEE-9E67-6DC21C767786}" srcOrd="0" destOrd="0" presId="urn:microsoft.com/office/officeart/2005/8/layout/chevron1"/>
    <dgm:cxn modelId="{0A429735-4CBB-405E-92F8-8C3569264D41}" srcId="{66D6346A-2D04-4309-8478-CFCF4B22804D}" destId="{CC7CBA2B-C221-4859-AB00-3C1F49AF7CAF}" srcOrd="5" destOrd="0" parTransId="{9F8304F5-41AE-45A6-AFE4-9CACE864B438}" sibTransId="{958D1DAD-C39A-4F5E-96E2-435A54195748}"/>
    <dgm:cxn modelId="{9BC05036-1F2A-4B89-BC7D-BF30DEDCEC28}" type="presOf" srcId="{EF31EB3E-7C54-4116-8640-D48AD11AC4D2}" destId="{45554B1F-C565-4450-AF47-6156665D67AC}" srcOrd="0" destOrd="0" presId="urn:microsoft.com/office/officeart/2005/8/layout/chevron1"/>
    <dgm:cxn modelId="{AAD52674-59F5-423F-B91F-221A8D1C3846}" type="presOf" srcId="{66D6346A-2D04-4309-8478-CFCF4B22804D}" destId="{BF65A7A5-5143-4D6E-918F-73CC0F2F8BD7}" srcOrd="0" destOrd="0" presId="urn:microsoft.com/office/officeart/2005/8/layout/chevron1"/>
    <dgm:cxn modelId="{A3C18282-A4FE-4E58-BEA1-EE7C3E2D72D6}" srcId="{66D6346A-2D04-4309-8478-CFCF4B22804D}" destId="{6836FA87-741D-40DF-A970-4C2968C3C6AF}" srcOrd="2" destOrd="0" parTransId="{34DF02DE-5581-4D2F-8C71-82264D885BEF}" sibTransId="{1F260259-DA1A-4CB2-8694-263F9461FCB9}"/>
    <dgm:cxn modelId="{EE34B382-9F2A-4491-A277-92622011CD11}" srcId="{66D6346A-2D04-4309-8478-CFCF4B22804D}" destId="{EF31EB3E-7C54-4116-8640-D48AD11AC4D2}" srcOrd="0" destOrd="0" parTransId="{9D41CE28-B132-4186-95E8-9908ABD2D5D8}" sibTransId="{B7CBD8EC-0598-4EC2-9B78-181163FAC880}"/>
    <dgm:cxn modelId="{3D517688-2217-4B32-8A2B-89D364830071}" srcId="{66D6346A-2D04-4309-8478-CFCF4B22804D}" destId="{A31050D8-5A1C-44F6-B5B2-5D3F0D1FE2E4}" srcOrd="4" destOrd="0" parTransId="{5A4AA8AA-8890-4747-939E-4A5C192CC970}" sibTransId="{C3C104DF-4D20-4C85-9730-8895F7A2F46D}"/>
    <dgm:cxn modelId="{A56BD98A-DDC6-48EF-BB9C-3F516F02F964}" srcId="{66D6346A-2D04-4309-8478-CFCF4B22804D}" destId="{92CCF14E-3870-4806-85CA-297515CBC5E0}" srcOrd="3" destOrd="0" parTransId="{8D7204EF-0A23-4999-949E-DFFA4E8D0948}" sibTransId="{FFCD1C51-66A8-4C10-A047-9C95F5B2C710}"/>
    <dgm:cxn modelId="{190DCBA8-CF7E-4BA7-8552-57C400008CC0}" srcId="{66D6346A-2D04-4309-8478-CFCF4B22804D}" destId="{CDEF7AFE-E7D9-48D2-9570-79BFFB1253A3}" srcOrd="1" destOrd="0" parTransId="{5E758F02-0091-4AA7-9E7A-7733E2DF01E8}" sibTransId="{F8276297-4833-4F0B-BD8B-8E12D6359EB8}"/>
    <dgm:cxn modelId="{817D1EBE-B8B1-4E3C-86A2-1D9F77BFF6B0}" type="presOf" srcId="{CDEF7AFE-E7D9-48D2-9570-79BFFB1253A3}" destId="{472DCF81-6A81-4881-B177-2220606ADEC9}" srcOrd="0" destOrd="0" presId="urn:microsoft.com/office/officeart/2005/8/layout/chevron1"/>
    <dgm:cxn modelId="{7F36EDBF-B4F5-4A4C-A571-EFFA8BE8FF26}" type="presOf" srcId="{92CCF14E-3870-4806-85CA-297515CBC5E0}" destId="{AC2300A8-11A0-4837-B205-8CD7496FF1D3}" srcOrd="0" destOrd="0" presId="urn:microsoft.com/office/officeart/2005/8/layout/chevron1"/>
    <dgm:cxn modelId="{AFDE9CFF-4DFC-44EB-88DE-FBBCEB9D5C61}" type="presOf" srcId="{A31050D8-5A1C-44F6-B5B2-5D3F0D1FE2E4}" destId="{458D0B82-250A-481C-964A-4E48DD79877F}" srcOrd="0" destOrd="0" presId="urn:microsoft.com/office/officeart/2005/8/layout/chevron1"/>
    <dgm:cxn modelId="{BD813E15-E746-4E27-87FA-D8898260E9FD}" type="presParOf" srcId="{BF65A7A5-5143-4D6E-918F-73CC0F2F8BD7}" destId="{45554B1F-C565-4450-AF47-6156665D67AC}" srcOrd="0" destOrd="0" presId="urn:microsoft.com/office/officeart/2005/8/layout/chevron1"/>
    <dgm:cxn modelId="{D207E31B-A9C7-4F1B-9878-44EB40C70FA6}" type="presParOf" srcId="{BF65A7A5-5143-4D6E-918F-73CC0F2F8BD7}" destId="{364FA91C-C95A-4D5E-8F46-478D9B12A244}" srcOrd="1" destOrd="0" presId="urn:microsoft.com/office/officeart/2005/8/layout/chevron1"/>
    <dgm:cxn modelId="{D147A7C4-B8D8-48CB-8F44-4B7F0122522B}" type="presParOf" srcId="{BF65A7A5-5143-4D6E-918F-73CC0F2F8BD7}" destId="{472DCF81-6A81-4881-B177-2220606ADEC9}" srcOrd="2" destOrd="0" presId="urn:microsoft.com/office/officeart/2005/8/layout/chevron1"/>
    <dgm:cxn modelId="{8AB141EC-5B16-4539-93D7-8D486FA32161}" type="presParOf" srcId="{BF65A7A5-5143-4D6E-918F-73CC0F2F8BD7}" destId="{5FE9A992-FDB4-4DA7-B13C-DCA0EB9DBB35}" srcOrd="3" destOrd="0" presId="urn:microsoft.com/office/officeart/2005/8/layout/chevron1"/>
    <dgm:cxn modelId="{07B74AED-D442-4346-BCC6-05465691598A}" type="presParOf" srcId="{BF65A7A5-5143-4D6E-918F-73CC0F2F8BD7}" destId="{B580E9DC-51C4-47B9-8243-E6DB9CEEA8CE}" srcOrd="4" destOrd="0" presId="urn:microsoft.com/office/officeart/2005/8/layout/chevron1"/>
    <dgm:cxn modelId="{8D74D148-9AA5-4172-8B1A-625635873EC1}" type="presParOf" srcId="{BF65A7A5-5143-4D6E-918F-73CC0F2F8BD7}" destId="{2C517900-9EC6-425F-AA84-20EE47B06DFD}" srcOrd="5" destOrd="0" presId="urn:microsoft.com/office/officeart/2005/8/layout/chevron1"/>
    <dgm:cxn modelId="{1F2A407D-7033-4CC4-B448-F89768F66F96}" type="presParOf" srcId="{BF65A7A5-5143-4D6E-918F-73CC0F2F8BD7}" destId="{AC2300A8-11A0-4837-B205-8CD7496FF1D3}" srcOrd="6" destOrd="0" presId="urn:microsoft.com/office/officeart/2005/8/layout/chevron1"/>
    <dgm:cxn modelId="{BF2F0247-77B7-476E-A92A-0A28A22BE1ED}" type="presParOf" srcId="{BF65A7A5-5143-4D6E-918F-73CC0F2F8BD7}" destId="{BB8AC263-E88A-45DD-9345-E6A947F6520B}" srcOrd="7" destOrd="0" presId="urn:microsoft.com/office/officeart/2005/8/layout/chevron1"/>
    <dgm:cxn modelId="{DF019000-21E1-4F02-A2B9-75A93DE5D806}" type="presParOf" srcId="{BF65A7A5-5143-4D6E-918F-73CC0F2F8BD7}" destId="{458D0B82-250A-481C-964A-4E48DD79877F}" srcOrd="8" destOrd="0" presId="urn:microsoft.com/office/officeart/2005/8/layout/chevron1"/>
    <dgm:cxn modelId="{016208F6-4BE7-4F4E-B02B-E4780B8145C7}" type="presParOf" srcId="{BF65A7A5-5143-4D6E-918F-73CC0F2F8BD7}" destId="{8BF70B2C-FD63-4A5B-8C5F-5B96E2782F14}" srcOrd="9" destOrd="0" presId="urn:microsoft.com/office/officeart/2005/8/layout/chevron1"/>
    <dgm:cxn modelId="{3709B489-9BDA-4B39-9892-B6E0C5E7DE83}" type="presParOf" srcId="{BF65A7A5-5143-4D6E-918F-73CC0F2F8BD7}" destId="{C9FE5CD6-366F-4AEE-9E67-6DC21C76778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54B1F-C565-4450-AF47-6156665D67AC}">
      <dsp:nvSpPr>
        <dsp:cNvPr id="0" name=""/>
        <dsp:cNvSpPr/>
      </dsp:nvSpPr>
      <dsp:spPr>
        <a:xfrm>
          <a:off x="281784" y="185429"/>
          <a:ext cx="1529788" cy="611915"/>
        </a:xfrm>
        <a:prstGeom prst="chevron">
          <a:avLst/>
        </a:prstGeom>
        <a:solidFill>
          <a:srgbClr val="9A4D9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ill Sans MT" panose="020B0502020104020203" pitchFamily="34" charset="0"/>
            </a:rPr>
            <a:t>YEARS</a:t>
          </a:r>
        </a:p>
      </dsp:txBody>
      <dsp:txXfrm>
        <a:off x="587742" y="185429"/>
        <a:ext cx="917873" cy="611915"/>
      </dsp:txXfrm>
    </dsp:sp>
    <dsp:sp modelId="{472DCF81-6A81-4881-B177-2220606ADEC9}">
      <dsp:nvSpPr>
        <dsp:cNvPr id="0" name=""/>
        <dsp:cNvSpPr/>
      </dsp:nvSpPr>
      <dsp:spPr>
        <a:xfrm>
          <a:off x="1615361" y="904735"/>
          <a:ext cx="1529788" cy="611915"/>
        </a:xfrm>
        <a:prstGeom prst="chevron">
          <a:avLst/>
        </a:prstGeom>
        <a:solidFill>
          <a:srgbClr val="9A4D9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ill Sans MT" panose="020B0502020104020203" pitchFamily="34" charset="0"/>
            </a:rPr>
            <a:t>MONTHS</a:t>
          </a:r>
        </a:p>
      </dsp:txBody>
      <dsp:txXfrm>
        <a:off x="1921319" y="904735"/>
        <a:ext cx="917873" cy="611915"/>
      </dsp:txXfrm>
    </dsp:sp>
    <dsp:sp modelId="{B580E9DC-51C4-47B9-8243-E6DB9CEEA8CE}">
      <dsp:nvSpPr>
        <dsp:cNvPr id="0" name=""/>
        <dsp:cNvSpPr/>
      </dsp:nvSpPr>
      <dsp:spPr>
        <a:xfrm>
          <a:off x="2910113" y="1624036"/>
          <a:ext cx="1529788" cy="611915"/>
        </a:xfrm>
        <a:prstGeom prst="chevron">
          <a:avLst/>
        </a:prstGeom>
        <a:solidFill>
          <a:srgbClr val="9A4D9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ill Sans MT" panose="020B0502020104020203" pitchFamily="34" charset="0"/>
            </a:rPr>
            <a:t>WEEKS</a:t>
          </a:r>
        </a:p>
      </dsp:txBody>
      <dsp:txXfrm>
        <a:off x="3216071" y="1624036"/>
        <a:ext cx="917873" cy="611915"/>
      </dsp:txXfrm>
    </dsp:sp>
    <dsp:sp modelId="{AC2300A8-11A0-4837-B205-8CD7496FF1D3}">
      <dsp:nvSpPr>
        <dsp:cNvPr id="0" name=""/>
        <dsp:cNvSpPr/>
      </dsp:nvSpPr>
      <dsp:spPr>
        <a:xfrm>
          <a:off x="4185588" y="2343330"/>
          <a:ext cx="1529788" cy="611915"/>
        </a:xfrm>
        <a:prstGeom prst="chevron">
          <a:avLst/>
        </a:prstGeom>
        <a:solidFill>
          <a:srgbClr val="9A4D9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ill Sans MT" panose="020B0502020104020203" pitchFamily="34" charset="0"/>
            </a:rPr>
            <a:t>DAYS</a:t>
          </a:r>
        </a:p>
      </dsp:txBody>
      <dsp:txXfrm>
        <a:off x="4491546" y="2343330"/>
        <a:ext cx="917873" cy="611915"/>
      </dsp:txXfrm>
    </dsp:sp>
    <dsp:sp modelId="{458D0B82-250A-481C-964A-4E48DD79877F}">
      <dsp:nvSpPr>
        <dsp:cNvPr id="0" name=""/>
        <dsp:cNvSpPr/>
      </dsp:nvSpPr>
      <dsp:spPr>
        <a:xfrm>
          <a:off x="5427673" y="3062636"/>
          <a:ext cx="1529788" cy="611915"/>
        </a:xfrm>
        <a:prstGeom prst="chevron">
          <a:avLst/>
        </a:prstGeom>
        <a:solidFill>
          <a:srgbClr val="9A4D9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ill Sans MT" panose="020B0502020104020203" pitchFamily="34" charset="0"/>
            </a:rPr>
            <a:t>HOURS</a:t>
          </a:r>
        </a:p>
      </dsp:txBody>
      <dsp:txXfrm>
        <a:off x="5733631" y="3062636"/>
        <a:ext cx="917873" cy="611915"/>
      </dsp:txXfrm>
    </dsp:sp>
    <dsp:sp modelId="{C9FE5CD6-366F-4AEE-9E67-6DC21C767786}">
      <dsp:nvSpPr>
        <dsp:cNvPr id="0" name=""/>
        <dsp:cNvSpPr/>
      </dsp:nvSpPr>
      <dsp:spPr>
        <a:xfrm>
          <a:off x="6712249" y="3781937"/>
          <a:ext cx="1529788" cy="611915"/>
        </a:xfrm>
        <a:prstGeom prst="chevron">
          <a:avLst/>
        </a:prstGeom>
        <a:solidFill>
          <a:srgbClr val="9A4D9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ill Sans MT" panose="020B0502020104020203" pitchFamily="34" charset="0"/>
            </a:rPr>
            <a:t>MINUTES</a:t>
          </a:r>
        </a:p>
      </dsp:txBody>
      <dsp:txXfrm>
        <a:off x="7018207" y="3781937"/>
        <a:ext cx="917873" cy="611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1B2E2-2C1B-420E-8A45-A74CAD7CFAA9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BDC27-A07C-47AA-810E-7DE40C35B7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792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CA" dirty="0"/>
          </a:p>
          <a:p>
            <a:r>
              <a:rPr lang="en-CA" dirty="0"/>
              <a:t>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58AA-756F-4BDC-85B8-E6D4A463D81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0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10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92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11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2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58AA-756F-4BDC-85B8-E6D4A463D81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892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58AA-756F-4BDC-85B8-E6D4A463D81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836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58AA-756F-4BDC-85B8-E6D4A463D81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29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58AA-756F-4BDC-85B8-E6D4A463D81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43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58AA-756F-4BDC-85B8-E6D4A463D81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094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58AA-756F-4BDC-85B8-E6D4A463D81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74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18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55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19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7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2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2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20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73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21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24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22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9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3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56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58AA-756F-4BDC-85B8-E6D4A463D81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33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5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7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6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93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3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55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F58AA-756F-4BDC-85B8-E6D4A463D81B}" type="slidenum">
              <a:rPr lang="en-CA" smtClean="0">
                <a:solidFill>
                  <a:prstClr val="black"/>
                </a:solidFill>
              </a:rPr>
              <a:pPr/>
              <a:t>9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5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108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929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9651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6629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20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403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0908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998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7467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6791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358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5357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2210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8444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202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341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59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1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592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1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303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1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E4663-AA39-4C00-AC1C-C01C390DAD8D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E57F6-9B12-49C7-AD7F-B48E20BFD0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68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3336B-F586-4C3B-83C6-DB08FFCE00D8}" type="datetimeFigureOut">
              <a:rPr lang="en-CA" smtClean="0"/>
              <a:t>31/08/2020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1C57E-479F-470E-B419-72B3B4FFA5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64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3.jpg"/><Relationship Id="rId10" Type="http://schemas.microsoft.com/office/2007/relationships/diagramDrawing" Target="../diagrams/drawing1.xml"/><Relationship Id="rId4" Type="http://schemas.openxmlformats.org/officeDocument/2006/relationships/image" Target="../media/image2.jp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430118"/>
            <a:ext cx="1490496" cy="239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93786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27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ONCE CHANGES ARE IDENTIFIED…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2186507"/>
            <a:ext cx="8431187" cy="39251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Test on a small scale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Collect data over time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Build knowledge sequentially and</a:t>
            </a:r>
            <a:b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</a:b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include a wide range of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37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WHY DO WE NEED</a:t>
            </a:r>
            <a:b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PDSA CYCLES?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2186507"/>
            <a:ext cx="8431187" cy="3925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Because we don’t know: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How well an idea will work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How the idea is best delivered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If it will work in all conditions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When it won’t work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How it will affect other parts of the system</a:t>
            </a:r>
            <a:endParaRPr lang="en-CA" sz="2000" dirty="0"/>
          </a:p>
          <a:p>
            <a:pPr marL="857250" lvl="1" indent="-457200">
              <a:buAutoNum type="alphaLcPeriod"/>
            </a:pPr>
            <a:endParaRPr lang="en-CA" sz="2000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73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3281" y="404664"/>
            <a:ext cx="8431187" cy="1143000"/>
          </a:xfrm>
        </p:spPr>
        <p:txBody>
          <a:bodyPr anchor="t">
            <a:normAutofit/>
          </a:bodyPr>
          <a:lstStyle/>
          <a:p>
            <a:r>
              <a:rPr lang="en-CA" sz="4000" spc="300" dirty="0">
                <a:solidFill>
                  <a:schemeClr val="bg1"/>
                </a:solidFill>
                <a:latin typeface="Gill Sans MT" panose="020B0502020104020203" pitchFamily="34" charset="0"/>
              </a:rPr>
              <a:t>PDSA CYCLE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874" y="6309320"/>
            <a:ext cx="20649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(Adapted from Langley et al, 2009)</a:t>
            </a:r>
            <a:endParaRPr kumimoji="0" lang="en-CA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22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66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2" y="548680"/>
            <a:ext cx="8431188" cy="648072"/>
          </a:xfrm>
        </p:spPr>
        <p:txBody>
          <a:bodyPr anchor="t">
            <a:noAutofit/>
          </a:bodyPr>
          <a:lstStyle/>
          <a:p>
            <a:pPr algn="l"/>
            <a:r>
              <a:rPr lang="en-CA" sz="4000" spc="300">
                <a:solidFill>
                  <a:schemeClr val="bg1"/>
                </a:solidFill>
                <a:latin typeface="Gill Sans MT" panose="020B0502020104020203" pitchFamily="34" charset="0"/>
              </a:rPr>
              <a:t>AIM STATEMENT </a:t>
            </a:r>
            <a:endParaRPr lang="en-CA" sz="4000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502" y="1628800"/>
            <a:ext cx="840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“The wait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time for the Get Better Clinic will decrease from an average of 135 days to 60 days by the end of this </a:t>
            </a:r>
            <a:r>
              <a:rPr kumimoji="0" lang="en-CA" sz="32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year.”</a:t>
            </a:r>
            <a:endParaRPr kumimoji="0" lang="en-CA" sz="3200" b="0" i="0" u="none" strike="noStrike" kern="1200" cap="none" spc="30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0502" y="3522496"/>
            <a:ext cx="843118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CHANGE IDEA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722" y="4509120"/>
            <a:ext cx="837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Modify clinic hours.</a:t>
            </a:r>
            <a:endParaRPr kumimoji="0" lang="en-CA" sz="3200" b="0" i="0" u="none" strike="noStrike" kern="1200" cap="none" spc="30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56576" y="3486492"/>
            <a:ext cx="432048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5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3281" y="404664"/>
            <a:ext cx="8431187" cy="1143000"/>
          </a:xfrm>
        </p:spPr>
        <p:txBody>
          <a:bodyPr anchor="t">
            <a:normAutofit/>
          </a:bodyPr>
          <a:lstStyle/>
          <a:p>
            <a:r>
              <a:rPr lang="en-CA" sz="4000" spc="300" dirty="0">
                <a:solidFill>
                  <a:schemeClr val="bg1"/>
                </a:solidFill>
                <a:latin typeface="Gill Sans MT" panose="020B0502020104020203" pitchFamily="34" charset="0"/>
              </a:rPr>
              <a:t>PDSA CYCLE</a:t>
            </a:r>
          </a:p>
        </p:txBody>
      </p:sp>
    </p:spTree>
    <p:extLst>
      <p:ext uri="{BB962C8B-B14F-4D97-AF65-F5344CB8AC3E}">
        <p14:creationId xmlns:p14="http://schemas.microsoft.com/office/powerpoint/2010/main" val="3650098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3281" y="404664"/>
            <a:ext cx="8431187" cy="1143000"/>
          </a:xfrm>
        </p:spPr>
        <p:txBody>
          <a:bodyPr anchor="t">
            <a:normAutofit/>
          </a:bodyPr>
          <a:lstStyle/>
          <a:p>
            <a:r>
              <a:rPr lang="en-CA" sz="4000" spc="300" dirty="0">
                <a:solidFill>
                  <a:schemeClr val="bg1"/>
                </a:solidFill>
                <a:latin typeface="Gill Sans MT" panose="020B0502020104020203" pitchFamily="34" charset="0"/>
              </a:rPr>
              <a:t>HOW BIG OF A CYCLE?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874" y="6309320"/>
            <a:ext cx="20649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(Adapted from Langley et al, 2009)</a:t>
            </a:r>
            <a:endParaRPr kumimoji="0" lang="en-CA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734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3281" y="404664"/>
            <a:ext cx="8431187" cy="1143000"/>
          </a:xfrm>
        </p:spPr>
        <p:txBody>
          <a:bodyPr anchor="t">
            <a:noAutofit/>
          </a:bodyPr>
          <a:lstStyle/>
          <a:p>
            <a:r>
              <a:rPr lang="en-CA" sz="4000" spc="30" dirty="0">
                <a:solidFill>
                  <a:schemeClr val="bg1"/>
                </a:solidFill>
                <a:latin typeface="Gill Sans MT" panose="020B0502020104020203" pitchFamily="34" charset="0"/>
              </a:rPr>
              <a:t>REPEATED USE OF THE PDSA CYCLE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874" y="6309320"/>
            <a:ext cx="20649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(Adapted from Langley et al, 2009)</a:t>
            </a:r>
            <a:endParaRPr kumimoji="0" lang="en-CA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097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53281" y="404664"/>
            <a:ext cx="8431187" cy="1143000"/>
          </a:xfrm>
        </p:spPr>
        <p:txBody>
          <a:bodyPr anchor="t">
            <a:normAutofit/>
          </a:bodyPr>
          <a:lstStyle/>
          <a:p>
            <a:r>
              <a:rPr lang="en-CA" sz="4000" spc="300" dirty="0">
                <a:solidFill>
                  <a:schemeClr val="bg1"/>
                </a:solidFill>
                <a:latin typeface="Gill Sans MT" panose="020B0502020104020203" pitchFamily="34" charset="0"/>
              </a:rPr>
              <a:t>PDSA REALITY</a:t>
            </a:r>
          </a:p>
        </p:txBody>
      </p:sp>
    </p:spTree>
    <p:extLst>
      <p:ext uri="{BB962C8B-B14F-4D97-AF65-F5344CB8AC3E}">
        <p14:creationId xmlns:p14="http://schemas.microsoft.com/office/powerpoint/2010/main" val="2835679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CA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TEST UNDER DIFFERENT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2240158"/>
            <a:ext cx="8431187" cy="3637114"/>
          </a:xfrm>
        </p:spPr>
        <p:txBody>
          <a:bodyPr>
            <a:normAutofit/>
          </a:bodyPr>
          <a:lstStyle/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Different employees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New employees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Different patient groups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Complex patients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Day shift vs. night shift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Hours of the day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Days of the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83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2" y="548680"/>
            <a:ext cx="8431188" cy="1080120"/>
          </a:xfrm>
        </p:spPr>
        <p:txBody>
          <a:bodyPr anchor="t">
            <a:normAutofit/>
          </a:bodyPr>
          <a:lstStyle/>
          <a:p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HOW LONG WILL IT TAKE?</a:t>
            </a:r>
            <a:endParaRPr lang="en-CA" sz="4000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/>
        </p:nvGraphicFramePr>
        <p:xfrm>
          <a:off x="362409" y="1229698"/>
          <a:ext cx="8422060" cy="471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4871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By the end of this module, you will be able to...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2186507"/>
            <a:ext cx="8431187" cy="392514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Recognize opportunities for improvement and generate creative ideas for change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Develop and test an idea for change using PDSA cycles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Consider ways to sustain improvement over time</a:t>
            </a:r>
          </a:p>
          <a:p>
            <a:pPr marL="400050" lvl="1" indent="0">
              <a:buNone/>
            </a:pPr>
            <a:endParaRPr lang="en-CA" sz="2000" dirty="0"/>
          </a:p>
          <a:p>
            <a:pPr marL="857250" lvl="1" indent="-457200">
              <a:buAutoNum type="alphaLcPeriod"/>
            </a:pPr>
            <a:endParaRPr lang="en-CA" sz="2000" dirty="0"/>
          </a:p>
          <a:p>
            <a:pPr marL="857250" lvl="1" indent="-457200">
              <a:buAutoNum type="alphaLcPeriod"/>
            </a:pPr>
            <a:endParaRPr lang="en-CA" sz="2000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5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Autofit/>
          </a:bodyPr>
          <a:lstStyle/>
          <a:p>
            <a:pPr algn="l"/>
            <a:r>
              <a:rPr lang="en-CA" sz="4000" spc="22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SUSTAINABILITY</a:t>
            </a:r>
            <a:endParaRPr lang="en-CA" sz="40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1556792"/>
            <a:ext cx="8431187" cy="4225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When new ways of working and improved outcomes become the norm...and stay the norm!</a:t>
            </a:r>
            <a:endParaRPr lang="en-CA" sz="2000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5523705"/>
            <a:ext cx="30925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CA" altLang="en-US" sz="1100" i="1">
                <a:solidFill>
                  <a:prstClr val="white">
                    <a:lumMod val="50000"/>
                  </a:prstClr>
                </a:solidFill>
                <a:latin typeface="Gill Sans MT" panose="020B0502020104020203" pitchFamily="34" charset="0"/>
              </a:rPr>
              <a:t>(NHS Institute for Inonvation and Improvement, 2010)</a:t>
            </a:r>
          </a:p>
        </p:txBody>
      </p:sp>
    </p:spTree>
    <p:extLst>
      <p:ext uri="{BB962C8B-B14F-4D97-AF65-F5344CB8AC3E}">
        <p14:creationId xmlns:p14="http://schemas.microsoft.com/office/powerpoint/2010/main" val="2533219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KEEP IN MIND…</a:t>
            </a:r>
            <a:endParaRPr lang="en-CA" sz="40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1556792"/>
            <a:ext cx="8431187" cy="4225132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Testing helps you learn about whether a change was effective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You may predict that the test will fail – this is good for learning too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Documenting PDSA cycles ensures that cycles are actually tests of change, not simply activities or tasks 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It is important to plan for sustainability at the outset </a:t>
            </a:r>
            <a:endParaRPr lang="en-CA" sz="2000" dirty="0"/>
          </a:p>
          <a:p>
            <a:pPr marL="857250" lvl="1" indent="-457200">
              <a:buAutoNum type="alphaLcPeriod"/>
            </a:pPr>
            <a:endParaRPr lang="en-CA" sz="2000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1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TIME TO REFLECT </a:t>
            </a:r>
            <a:b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Can you...</a:t>
            </a:r>
            <a:endParaRPr lang="en-CA" sz="40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2204864"/>
            <a:ext cx="8431187" cy="392514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Recognize opportunities for improvement and generate creative ideas for change?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Develop and test an idea for change using PDSA cycles?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Consider ways to sustain improvement over time?</a:t>
            </a:r>
            <a:endParaRPr lang="en-CA" sz="3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98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rm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IDEAS FOR CHANGE</a:t>
            </a:r>
            <a:endParaRPr lang="en-CA" sz="40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1772816"/>
            <a:ext cx="8431187" cy="392514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Not all changes result in improvement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Often we need a number of different ideas to achieve our aim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Ideas for change come from various sources</a:t>
            </a:r>
            <a:endParaRPr lang="en-CA" sz="2000" dirty="0"/>
          </a:p>
          <a:p>
            <a:pPr marL="857250" lvl="1" indent="-457200">
              <a:buAutoNum type="alphaLcPeriod"/>
            </a:pPr>
            <a:endParaRPr lang="en-CA" sz="2000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6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404664"/>
            <a:ext cx="8431187" cy="720080"/>
          </a:xfrm>
        </p:spPr>
        <p:txBody>
          <a:bodyPr anchor="t">
            <a:normAutofit/>
          </a:bodyPr>
          <a:lstStyle/>
          <a:p>
            <a:r>
              <a:rPr lang="en-CA" sz="4000" spc="300" dirty="0">
                <a:solidFill>
                  <a:schemeClr val="bg1"/>
                </a:solidFill>
                <a:latin typeface="Gill Sans MT" panose="020B0502020104020203" pitchFamily="34" charset="0"/>
              </a:rPr>
              <a:t>EFFECTIVENESS OF CHANGES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3281" y="1124744"/>
            <a:ext cx="8431187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DDBDDA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Some kinds of changes are typically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DDBDDA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more effective than others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874" y="6309320"/>
            <a:ext cx="26324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(Institute for Safe Medication Practices, 1999)</a:t>
            </a:r>
            <a:endParaRPr kumimoji="0" lang="en-CA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32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CA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METHODS TO GENERATE</a:t>
            </a:r>
            <a:br>
              <a:rPr lang="en-CA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en-CA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CHANGE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2186507"/>
            <a:ext cx="8431187" cy="392514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Adapting Best Practices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Change Concepts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Mapping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Creativity of the Team</a:t>
            </a:r>
            <a:endParaRPr lang="en-CA" sz="3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857250" lvl="1" indent="-457200">
              <a:buAutoNum type="alphaLcPeriod"/>
            </a:pPr>
            <a:endParaRPr lang="en-CA" sz="2000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52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431187" cy="1143000"/>
          </a:xfrm>
        </p:spPr>
        <p:txBody>
          <a:bodyPr anchor="t">
            <a:norm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ADAPTING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1" y="1772816"/>
            <a:ext cx="8431187" cy="392514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Research/Literature Review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Guidelines</a:t>
            </a:r>
          </a:p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Benchmark</a:t>
            </a:r>
            <a:endParaRPr lang="en-CA" sz="2000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22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2" y="548680"/>
            <a:ext cx="8431188" cy="1080120"/>
          </a:xfrm>
        </p:spPr>
        <p:txBody>
          <a:bodyPr anchor="t">
            <a:norm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CHANGE CONCEPTS</a:t>
            </a:r>
            <a:endParaRPr lang="en-CA" sz="4000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3282" y="1590722"/>
            <a:ext cx="8431188" cy="3925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A general approach found to be useful in developing specific ideas for change that results</a:t>
            </a:r>
            <a:b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</a:b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in improvement.</a:t>
            </a:r>
          </a:p>
        </p:txBody>
      </p:sp>
    </p:spTree>
    <p:extLst>
      <p:ext uri="{BB962C8B-B14F-4D97-AF65-F5344CB8AC3E}">
        <p14:creationId xmlns:p14="http://schemas.microsoft.com/office/powerpoint/2010/main" val="426507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1" y="548680"/>
            <a:ext cx="8611207" cy="1143000"/>
          </a:xfrm>
        </p:spPr>
        <p:txBody>
          <a:bodyPr anchor="t">
            <a:norm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MAPPING</a:t>
            </a:r>
            <a:endParaRPr lang="en-CA" sz="40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82" y="1642590"/>
            <a:ext cx="8431188" cy="3925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A visual depiction of a process.</a:t>
            </a:r>
          </a:p>
          <a:p>
            <a:pPr marL="0" indent="0">
              <a:buNone/>
            </a:pPr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Maps highlight: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Unnecessary delays 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Unnecessary steps or transitions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Duplication of effort (waste) 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Things that don't make sense </a:t>
            </a:r>
          </a:p>
          <a:p>
            <a:r>
              <a:rPr lang="en-CA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Hotspots, bottlenecks, or constraints</a:t>
            </a:r>
            <a:endParaRPr lang="en-CA" sz="2000" dirty="0"/>
          </a:p>
          <a:p>
            <a:pPr marL="857250" lvl="1" indent="-457200">
              <a:buAutoNum type="alphaLcPeriod"/>
            </a:pPr>
            <a:endParaRPr lang="en-CA" sz="2000" dirty="0"/>
          </a:p>
          <a:p>
            <a:pPr marL="857250" lvl="1" indent="-457200">
              <a:buAutoNum type="alphaLcPeriod"/>
            </a:pPr>
            <a:endParaRPr lang="en-CA" sz="2000" dirty="0"/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1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82" y="548680"/>
            <a:ext cx="8431188" cy="1080120"/>
          </a:xfrm>
        </p:spPr>
        <p:txBody>
          <a:bodyPr anchor="t">
            <a:normAutofit/>
          </a:bodyPr>
          <a:lstStyle/>
          <a:p>
            <a:pPr algn="l"/>
            <a:r>
              <a:rPr lang="en-CA" sz="4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CREATIVITY OF THE TEAM</a:t>
            </a:r>
            <a:endParaRPr lang="en-CA" sz="4000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949280"/>
            <a:ext cx="8424937" cy="26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1" y="6379915"/>
            <a:ext cx="1490496" cy="2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6309320"/>
            <a:ext cx="1118581" cy="34758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3282" y="1590722"/>
            <a:ext cx="8431188" cy="3925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Use novel ways of thinking to generate ideas</a:t>
            </a:r>
            <a:b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</a:b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for change.</a:t>
            </a:r>
          </a:p>
        </p:txBody>
      </p:sp>
    </p:spTree>
    <p:extLst>
      <p:ext uri="{BB962C8B-B14F-4D97-AF65-F5344CB8AC3E}">
        <p14:creationId xmlns:p14="http://schemas.microsoft.com/office/powerpoint/2010/main" val="3344282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519</Words>
  <Application>Microsoft Office PowerPoint</Application>
  <PresentationFormat>On-screen Show (4:3)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Office Theme</vt:lpstr>
      <vt:lpstr>1_Office Theme</vt:lpstr>
      <vt:lpstr>PowerPoint Presentation</vt:lpstr>
      <vt:lpstr>By the end of this module, you will be able to...</vt:lpstr>
      <vt:lpstr>IDEAS FOR CHANGE</vt:lpstr>
      <vt:lpstr>EFFECTIVENESS OF CHANGES</vt:lpstr>
      <vt:lpstr>METHODS TO GENERATE CHANGE IDEAS</vt:lpstr>
      <vt:lpstr>ADAPTING BEST PRACTICES</vt:lpstr>
      <vt:lpstr>CHANGE CONCEPTS</vt:lpstr>
      <vt:lpstr>MAPPING</vt:lpstr>
      <vt:lpstr>CREATIVITY OF THE TEAM</vt:lpstr>
      <vt:lpstr>ONCE CHANGES ARE IDENTIFIED…</vt:lpstr>
      <vt:lpstr>WHY DO WE NEED PDSA CYCLES?</vt:lpstr>
      <vt:lpstr>PDSA CYCLE</vt:lpstr>
      <vt:lpstr>AIM STATEMENT </vt:lpstr>
      <vt:lpstr>PDSA CYCLE</vt:lpstr>
      <vt:lpstr>HOW BIG OF A CYCLE?</vt:lpstr>
      <vt:lpstr>REPEATED USE OF THE PDSA CYCLE</vt:lpstr>
      <vt:lpstr>PDSA REALITY</vt:lpstr>
      <vt:lpstr>TEST UNDER DIFFERENT CONDITIONS</vt:lpstr>
      <vt:lpstr>HOW LONG WILL IT TAKE?</vt:lpstr>
      <vt:lpstr>SUSTAINABILITY</vt:lpstr>
      <vt:lpstr>KEEP IN MIND…</vt:lpstr>
      <vt:lpstr>TIME TO REFLECT  Can you...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Wallace</dc:creator>
  <cp:lastModifiedBy>Eleanor Wallace</cp:lastModifiedBy>
  <cp:revision>1</cp:revision>
  <dcterms:created xsi:type="dcterms:W3CDTF">2020-08-31T19:37:31Z</dcterms:created>
  <dcterms:modified xsi:type="dcterms:W3CDTF">2020-08-31T19:39:51Z</dcterms:modified>
</cp:coreProperties>
</file>