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C4E"/>
    <a:srgbClr val="FE4512"/>
    <a:srgbClr val="333333"/>
    <a:srgbClr val="9A4D9D"/>
    <a:srgbClr val="9A9FAE"/>
    <a:srgbClr val="A666AA"/>
    <a:srgbClr val="DDBDDA"/>
    <a:srgbClr val="EED8E8"/>
    <a:srgbClr val="292929"/>
    <a:srgbClr val="4C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65" autoAdjust="0"/>
    <p:restoredTop sz="94434" autoAdjust="0"/>
  </p:normalViewPr>
  <p:slideViewPr>
    <p:cSldViewPr>
      <p:cViewPr varScale="1">
        <p:scale>
          <a:sx n="67" d="100"/>
          <a:sy n="67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43565-48A6-483A-BC7C-DE2CE120FC77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B9BD7-ABE0-4EDD-80DD-21D7418C07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41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CA" dirty="0" smtClean="0"/>
          </a:p>
          <a:p>
            <a:r>
              <a:rPr lang="en-CA" dirty="0" smtClean="0"/>
              <a:t>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0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5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0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6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2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5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4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07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73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9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5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93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41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7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6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F58AA-756F-4BDC-85B8-E6D4A463D81B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18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70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21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87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72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64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09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436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6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0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336B-F586-4C3B-83C6-DB08FFCE00D8}" type="datetimeFigureOut">
              <a:rPr lang="en-CA" smtClean="0"/>
              <a:t>09/02/2016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C57E-479F-470E-B419-72B3B4FFA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29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430118"/>
            <a:ext cx="1490496" cy="239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93786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CHOOSING MEASURES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611206" cy="392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The project charter will help specify the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measures.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Go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back to your aim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statement - what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are you trying to accomplish? </a:t>
            </a: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What will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improve? 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By how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much?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By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when?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For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whom? </a:t>
            </a:r>
            <a:endParaRPr lang="en-CA" sz="2000" dirty="0" smtClean="0"/>
          </a:p>
          <a:p>
            <a:pPr marL="857250" lvl="1" indent="-457200">
              <a:buAutoNum type="alphaLcPeriod"/>
            </a:pP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CHOOSING MEASURES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611206" cy="21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AIM STATEMENT: </a:t>
            </a:r>
          </a:p>
          <a:p>
            <a:pPr marL="0" indent="0">
              <a:buNone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 wait time for the </a:t>
            </a:r>
            <a:r>
              <a:rPr lang="en-CA" sz="2500" i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Get Better Clinic</a:t>
            </a: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will decrease from an average of 135 days to less than 60 days by the end of this year.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81" y="3325402"/>
            <a:ext cx="8611206" cy="86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</a:t>
            </a:r>
            <a:r>
              <a:rPr lang="en-CA" smtClean="0">
                <a:solidFill>
                  <a:srgbClr val="333333"/>
                </a:solidFill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63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FOR EXAMPLE…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611206" cy="1682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AIM STATEMENT: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81" y="3325402"/>
            <a:ext cx="8611206" cy="211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</a:t>
            </a:r>
            <a:endParaRPr lang="en-CA" sz="2500">
              <a:solidFill>
                <a:prstClr val="black">
                  <a:lumMod val="75000"/>
                  <a:lumOff val="25000"/>
                </a:prst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CHOOSING MEASURES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611206" cy="21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AIM STATEMENT: </a:t>
            </a:r>
          </a:p>
          <a:p>
            <a:pPr marL="0" indent="0">
              <a:buNone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 wait time for the </a:t>
            </a:r>
            <a:r>
              <a:rPr lang="en-CA" sz="2500" i="1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Get Better Clinic</a:t>
            </a: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 will decrease from an average of 135 days to less than 60 days by the end of this year.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81" y="3325401"/>
            <a:ext cx="8611206" cy="252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Outcome 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CA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Process </a:t>
            </a: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CA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Balancing </a:t>
            </a: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54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FOR EXAMPLE…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611206" cy="21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AIM STATEMENT: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81" y="3325401"/>
            <a:ext cx="8611206" cy="2527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Outcome 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CA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Process </a:t>
            </a: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  <a:p>
            <a:pPr marL="0" indent="0">
              <a:buFont typeface="Arial" pitchFamily="34" charset="0"/>
              <a:buNone/>
            </a:pPr>
            <a:r>
              <a:rPr lang="en-CA" smtClean="0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Balancing </a:t>
            </a:r>
            <a:r>
              <a:rPr lang="en-CA">
                <a:solidFill>
                  <a:prstClr val="white">
                    <a:lumMod val="50000"/>
                  </a:prstClr>
                </a:solidFill>
                <a:latin typeface="Gill Sans MT" panose="020B0502020104020203" pitchFamily="34" charset="0"/>
                <a:ea typeface="+mj-ea"/>
                <a:cs typeface="+mj-cs"/>
              </a:rPr>
              <a:t>Measure: </a:t>
            </a:r>
            <a:r>
              <a:rPr lang="en-CA" sz="2500">
                <a:solidFill>
                  <a:prstClr val="black">
                    <a:lumMod val="75000"/>
                    <a:lumOff val="25000"/>
                  </a:prstClr>
                </a:solidFill>
                <a:latin typeface="Gill Sans MT" panose="020B05020201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991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DATA COLLECTION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772816"/>
            <a:ext cx="8431187" cy="3925146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Start right away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Small, frequent measures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Integrate into w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orkload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Timely</a:t>
            </a:r>
          </a:p>
          <a:p>
            <a:pPr marL="0" indent="0">
              <a:buNone/>
            </a:pPr>
            <a:endParaRPr lang="en-CA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CA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DISPLAYING YOUR DATA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772816"/>
            <a:ext cx="8431187" cy="4176464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Data shows where you are starting from and how close you are to reaching your aim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Data helps you: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Know how you’re doing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Learn what is and isn’t working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See the impact of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Share your </a:t>
            </a:r>
            <a:r>
              <a:rPr lang="en-CA" sz="25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progress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Start displaying data as soon as you have it</a:t>
            </a:r>
          </a:p>
          <a:p>
            <a:pPr marL="0" indent="0">
              <a:buNone/>
            </a:pPr>
            <a:endParaRPr lang="en-CA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endParaRPr lang="en-CA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STEPS TO BUILDING A MEASUREMENT PLAN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2060848"/>
            <a:ext cx="8431187" cy="3925146"/>
          </a:xfrm>
        </p:spPr>
        <p:txBody>
          <a:bodyPr>
            <a:normAutofit/>
          </a:bodyPr>
          <a:lstStyle/>
          <a:p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Define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what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you are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going to measure. </a:t>
            </a: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Determine when you are going to measure and what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your sample will be.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Determine how you are going to collect data.</a:t>
            </a: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Determine how to display and analyze data.</a:t>
            </a:r>
          </a:p>
          <a:p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Disseminate information.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Autofit/>
          </a:bodyPr>
          <a:lstStyle/>
          <a:p>
            <a:pPr algn="l"/>
            <a:r>
              <a:rPr lang="en-CA" sz="4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KEEP IN MIND…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556792"/>
            <a:ext cx="8431187" cy="4225132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Small, frequent measures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Timely data collection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Integrate data collection into 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workload</a:t>
            </a:r>
          </a:p>
          <a:p>
            <a:endParaRPr lang="en-CA" sz="200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CA" sz="250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Measurement should speed things up, not slow things down.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Autofit/>
          </a:bodyPr>
          <a:lstStyle/>
          <a:p>
            <a:pPr algn="l"/>
            <a:r>
              <a:rPr lang="en-CA" sz="4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TIME TO REFLECT </a:t>
            </a:r>
            <a:r>
              <a:rPr lang="en-CA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CA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</a:br>
            <a:r>
              <a:rPr lang="en-CA" sz="4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Can </a:t>
            </a:r>
            <a:r>
              <a:rPr lang="en-CA" sz="4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you...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2204864"/>
            <a:ext cx="8431187" cy="392514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Explain the importance of collecting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data</a:t>
            </a:r>
            <a:b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</a:b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over time?</a:t>
            </a:r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Define key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measures?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Describe strategies to collect and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display data?</a:t>
            </a:r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By the end of this module, you will be able to...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2186507"/>
            <a:ext cx="8431187" cy="3925146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Explain the importance of collecting 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data</a:t>
            </a:r>
            <a:b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</a:b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over </a:t>
            </a: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time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Define key measures 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Describe strategies to collect and display 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data</a:t>
            </a:r>
            <a:endParaRPr lang="en-CA" sz="2000" dirty="0" smtClean="0"/>
          </a:p>
          <a:p>
            <a:pPr marL="857250" lvl="1" indent="-457200">
              <a:buAutoNum type="alphaLcPeriod"/>
            </a:pPr>
            <a:endParaRPr lang="en-CA" sz="2000" dirty="0" smtClean="0"/>
          </a:p>
          <a:p>
            <a:pPr marL="857250" lvl="1" indent="-457200">
              <a:buAutoNum type="alphaLcPeriod"/>
            </a:pP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MEASUREMENT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772816"/>
            <a:ext cx="8431187" cy="392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Tells us:</a:t>
            </a:r>
          </a:p>
          <a:p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Where </a:t>
            </a: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we started at the beginning 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of</a:t>
            </a:r>
            <a:b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</a:b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the project</a:t>
            </a:r>
          </a:p>
          <a:p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How </a:t>
            </a: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we change over 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time</a:t>
            </a:r>
          </a:p>
          <a:p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</a:t>
            </a:r>
            <a:r>
              <a:rPr lang="en-CA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hen </a:t>
            </a:r>
            <a:r>
              <a:rPr lang="en-CA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we have reached our target</a:t>
            </a:r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43118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COLLECT DATA OVER TIME</a:t>
            </a:r>
            <a:endParaRPr lang="en-CA" sz="4000" spc="3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1" y="1772816"/>
            <a:ext cx="8431187" cy="3925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Collecting data over time shows 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whether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what we are trying to improve is getting better. 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3281" y="404664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4000" spc="300" smtClean="0">
                <a:solidFill>
                  <a:schemeClr val="bg1"/>
                </a:solidFill>
                <a:latin typeface="Gill Sans MT" panose="020B0502020104020203" pitchFamily="34" charset="0"/>
              </a:rPr>
              <a:t>WHY NOT BEFORE AND AFTER?</a:t>
            </a:r>
            <a:endParaRPr lang="en-CA" sz="4000" spc="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615" y="6309320"/>
            <a:ext cx="2513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de-DE" sz="1100" i="1" smtClean="0">
                <a:solidFill>
                  <a:prstClr val="white"/>
                </a:solidFill>
                <a:latin typeface="Gill Sans MT" panose="020B0502020104020203" pitchFamily="34" charset="0"/>
              </a:rPr>
              <a:t>(Adapted from Provost and Murray, 2011) </a:t>
            </a:r>
            <a:endParaRPr lang="en-US" sz="1100" i="1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9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3281" y="404664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4000" spc="300" smtClean="0">
                <a:solidFill>
                  <a:schemeClr val="bg1"/>
                </a:solidFill>
                <a:latin typeface="Gill Sans MT" panose="020B0502020104020203" pitchFamily="34" charset="0"/>
              </a:rPr>
              <a:t>SCENARIO 1</a:t>
            </a:r>
            <a:endParaRPr lang="en-CA" sz="4000" spc="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2513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de-DE" sz="1100" i="1" smtClean="0">
                <a:solidFill>
                  <a:prstClr val="white"/>
                </a:solidFill>
                <a:latin typeface="Gill Sans MT" panose="020B0502020104020203" pitchFamily="34" charset="0"/>
              </a:rPr>
              <a:t>(Adapted from Provost and Murray, 2011) </a:t>
            </a:r>
            <a:endParaRPr lang="en-US" sz="1100" i="1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7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3281" y="404664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4000" spc="300" smtClean="0">
                <a:solidFill>
                  <a:schemeClr val="bg1"/>
                </a:solidFill>
                <a:latin typeface="Gill Sans MT" panose="020B0502020104020203" pitchFamily="34" charset="0"/>
              </a:rPr>
              <a:t>SCENARIO 2</a:t>
            </a:r>
            <a:endParaRPr lang="en-CA" sz="4000" spc="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2513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de-DE" sz="1100" i="1" smtClean="0">
                <a:solidFill>
                  <a:prstClr val="white"/>
                </a:solidFill>
                <a:latin typeface="Gill Sans MT" panose="020B0502020104020203" pitchFamily="34" charset="0"/>
              </a:rPr>
              <a:t>(Adapted from Provost and Murray, 2011) </a:t>
            </a:r>
            <a:endParaRPr lang="en-US" sz="1100" i="1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9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3281" y="404664"/>
            <a:ext cx="8431187" cy="1143000"/>
          </a:xfrm>
        </p:spPr>
        <p:txBody>
          <a:bodyPr anchor="t">
            <a:normAutofit/>
          </a:bodyPr>
          <a:lstStyle/>
          <a:p>
            <a:r>
              <a:rPr lang="en-CA" sz="4000" spc="300" smtClean="0">
                <a:solidFill>
                  <a:schemeClr val="bg1"/>
                </a:solidFill>
                <a:latin typeface="Gill Sans MT" panose="020B0502020104020203" pitchFamily="34" charset="0"/>
              </a:rPr>
              <a:t>SCENARIO 3</a:t>
            </a:r>
            <a:endParaRPr lang="en-CA" sz="4000" spc="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309320"/>
            <a:ext cx="8640960" cy="360040"/>
          </a:xfrm>
          <a:prstGeom prst="rect">
            <a:avLst/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6309320"/>
            <a:ext cx="2513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de-DE" sz="1100" i="1" smtClean="0">
                <a:solidFill>
                  <a:prstClr val="white"/>
                </a:solidFill>
                <a:latin typeface="Gill Sans MT" panose="020B0502020104020203" pitchFamily="34" charset="0"/>
              </a:rPr>
              <a:t>(Adapted from Provost and Murray, 2011) </a:t>
            </a:r>
            <a:endParaRPr lang="en-US" sz="1100" i="1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1" y="548680"/>
            <a:ext cx="8611207" cy="1143000"/>
          </a:xfrm>
        </p:spPr>
        <p:txBody>
          <a:bodyPr anchor="t">
            <a:normAutofit/>
          </a:bodyPr>
          <a:lstStyle/>
          <a:p>
            <a:pPr algn="l"/>
            <a:r>
              <a:rPr lang="en-CA" sz="4000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TYPES OF MEASURES</a:t>
            </a:r>
            <a:endParaRPr lang="en-CA" sz="400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82" y="1642590"/>
            <a:ext cx="8431187" cy="4139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Outcome Measures</a:t>
            </a:r>
            <a:r>
              <a:rPr lang="en-CA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rPr>
              <a:t>: </a:t>
            </a:r>
            <a:endParaRPr lang="en-CA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Show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if changes are leading to improvement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and achieving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the overall aim of the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project</a:t>
            </a: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Process Measures: </a:t>
            </a:r>
          </a:p>
          <a:p>
            <a:pPr marL="0" indent="0">
              <a:buNone/>
            </a:pP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Show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whether a specific change is having its intended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effect</a:t>
            </a: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Balancing Measures:</a:t>
            </a:r>
          </a:p>
          <a:p>
            <a:pPr marL="0" indent="0">
              <a:buNone/>
            </a:pP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Help </a:t>
            </a:r>
            <a:r>
              <a:rPr lang="en-CA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ensure that changes to improve one part of the system are not causing new problems in other </a:t>
            </a:r>
            <a:r>
              <a:rPr lang="en-CA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0"/>
              </a:rPr>
              <a:t>areas</a:t>
            </a:r>
            <a:endParaRPr lang="en-CA" sz="25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5949280"/>
            <a:ext cx="8424937" cy="26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81" y="6379915"/>
            <a:ext cx="1490496" cy="23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6309320"/>
            <a:ext cx="1118581" cy="3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66764</TotalTime>
  <Words>467</Words>
  <Application>Microsoft Office PowerPoint</Application>
  <PresentationFormat>On-screen Show (4:3)</PresentationFormat>
  <Paragraphs>106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By the end of this module, you will be able to...</vt:lpstr>
      <vt:lpstr>MEASUREMENT</vt:lpstr>
      <vt:lpstr>COLLECT DATA OVER TIME</vt:lpstr>
      <vt:lpstr>WHY NOT BEFORE AND AFTER?</vt:lpstr>
      <vt:lpstr>SCENARIO 1</vt:lpstr>
      <vt:lpstr>SCENARIO 2</vt:lpstr>
      <vt:lpstr>SCENARIO 3</vt:lpstr>
      <vt:lpstr>TYPES OF MEASURES</vt:lpstr>
      <vt:lpstr>CHOOSING MEASURES</vt:lpstr>
      <vt:lpstr>CHOOSING MEASURES</vt:lpstr>
      <vt:lpstr>FOR EXAMPLE…</vt:lpstr>
      <vt:lpstr>CHOOSING MEASURES</vt:lpstr>
      <vt:lpstr>FOR EXAMPLE…</vt:lpstr>
      <vt:lpstr>DATA COLLECTION</vt:lpstr>
      <vt:lpstr>DISPLAYING YOUR DATA</vt:lpstr>
      <vt:lpstr>STEPS TO BUILDING A MEASUREMENT PLAN</vt:lpstr>
      <vt:lpstr>KEEP IN MIND…</vt:lpstr>
      <vt:lpstr>TIME TO REFLECT  Can you...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The Process for Improvement</dc:title>
  <dc:creator>Chantelle Recsky</dc:creator>
  <cp:lastModifiedBy>Chantelle Recsky</cp:lastModifiedBy>
  <cp:revision>116</cp:revision>
  <dcterms:created xsi:type="dcterms:W3CDTF">2015-02-11T22:38:17Z</dcterms:created>
  <dcterms:modified xsi:type="dcterms:W3CDTF">2016-02-09T19:06:19Z</dcterms:modified>
</cp:coreProperties>
</file>