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26"/>
  </p:notesMasterIdLst>
  <p:handoutMasterIdLst>
    <p:handoutMasterId r:id="rId27"/>
  </p:handoutMasterIdLst>
  <p:sldIdLst>
    <p:sldId id="1500" r:id="rId5"/>
    <p:sldId id="1532" r:id="rId6"/>
    <p:sldId id="1533" r:id="rId7"/>
    <p:sldId id="1560" r:id="rId8"/>
    <p:sldId id="1512" r:id="rId9"/>
    <p:sldId id="1517" r:id="rId10"/>
    <p:sldId id="272" r:id="rId11"/>
    <p:sldId id="1572" r:id="rId12"/>
    <p:sldId id="1561" r:id="rId13"/>
    <p:sldId id="1521" r:id="rId14"/>
    <p:sldId id="1530" r:id="rId15"/>
    <p:sldId id="1565" r:id="rId16"/>
    <p:sldId id="1566" r:id="rId17"/>
    <p:sldId id="1567" r:id="rId18"/>
    <p:sldId id="1568" r:id="rId19"/>
    <p:sldId id="1569" r:id="rId20"/>
    <p:sldId id="1570" r:id="rId21"/>
    <p:sldId id="1571" r:id="rId22"/>
    <p:sldId id="1563" r:id="rId23"/>
    <p:sldId id="1543" r:id="rId24"/>
    <p:sldId id="154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D3952C5D-0811-4562-B2C1-9A191F8C8B0A}">
          <p14:sldIdLst>
            <p14:sldId id="1500"/>
          </p14:sldIdLst>
        </p14:section>
        <p14:section name="How to use this workbook" id="{E8718D72-C0C2-489E-9943-EACF6B0D5C46}">
          <p14:sldIdLst>
            <p14:sldId id="1532"/>
            <p14:sldId id="1533"/>
          </p14:sldIdLst>
        </p14:section>
        <p14:section name="Activity 1 - Shared Purpose" id="{6DB725CE-6E04-4686-988F-0D09654A1BFB}">
          <p14:sldIdLst>
            <p14:sldId id="1560"/>
            <p14:sldId id="1512"/>
            <p14:sldId id="1517"/>
            <p14:sldId id="272"/>
            <p14:sldId id="1572"/>
          </p14:sldIdLst>
        </p14:section>
        <p14:section name="Activity 2 - Change Commitment" id="{35BED595-3E85-432B-A63A-C58C579957E1}">
          <p14:sldIdLst>
            <p14:sldId id="1561"/>
            <p14:sldId id="1521"/>
            <p14:sldId id="1530"/>
            <p14:sldId id="1565"/>
            <p14:sldId id="1566"/>
            <p14:sldId id="1567"/>
            <p14:sldId id="1568"/>
            <p14:sldId id="1569"/>
            <p14:sldId id="1570"/>
            <p14:sldId id="1571"/>
          </p14:sldIdLst>
        </p14:section>
        <p14:section name="Activity 3 - Navigating Community" id="{168AD567-D911-4B4B-88B7-2B52A519B3E6}">
          <p14:sldIdLst>
            <p14:sldId id="1563"/>
            <p14:sldId id="1543"/>
            <p14:sldId id="15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4C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3" autoAdjust="0"/>
    <p:restoredTop sz="70440" autoAdjust="0"/>
  </p:normalViewPr>
  <p:slideViewPr>
    <p:cSldViewPr>
      <p:cViewPr varScale="1">
        <p:scale>
          <a:sx n="86" d="100"/>
          <a:sy n="86" d="100"/>
        </p:scale>
        <p:origin x="1114" y="53"/>
      </p:cViewPr>
      <p:guideLst>
        <p:guide orient="horz" pos="2160"/>
        <p:guide pos="2880"/>
      </p:guideLst>
    </p:cSldViewPr>
  </p:slideViewPr>
  <p:outlineViewPr>
    <p:cViewPr>
      <p:scale>
        <a:sx n="33" d="100"/>
        <a:sy n="33" d="100"/>
      </p:scale>
      <p:origin x="0" y="-4868"/>
    </p:cViewPr>
  </p:outlineViewPr>
  <p:notesTextViewPr>
    <p:cViewPr>
      <p:scale>
        <a:sx n="1" d="1"/>
        <a:sy n="1" d="1"/>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AC5617-9541-43F2-AB72-9BAB248C4C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C06079A-EDEB-4374-B68A-50C0F6089A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F688F-1D71-4528-A99E-B9440CEDD194}" type="datetimeFigureOut">
              <a:rPr lang="en-CA" smtClean="0"/>
              <a:t>2021-01-15</a:t>
            </a:fld>
            <a:endParaRPr lang="en-CA"/>
          </a:p>
        </p:txBody>
      </p:sp>
      <p:sp>
        <p:nvSpPr>
          <p:cNvPr id="4" name="Footer Placeholder 3">
            <a:extLst>
              <a:ext uri="{FF2B5EF4-FFF2-40B4-BE49-F238E27FC236}">
                <a16:creationId xmlns:a16="http://schemas.microsoft.com/office/drawing/2014/main" id="{DB826DB9-01FC-485D-83E7-2563BA2C0B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Tree>
    <p:extLst>
      <p:ext uri="{BB962C8B-B14F-4D97-AF65-F5344CB8AC3E}">
        <p14:creationId xmlns:p14="http://schemas.microsoft.com/office/powerpoint/2010/main" val="70204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8B1B9-C2D5-455F-A5C8-3EFF0B941828}" type="datetimeFigureOut">
              <a:rPr lang="en-CA" smtClean="0"/>
              <a:t>2021-01-15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56F3C-03E3-459A-BD4A-9B8087E0F3DE}" type="slidenum">
              <a:rPr lang="en-CA" smtClean="0"/>
              <a:t>‹#›</a:t>
            </a:fld>
            <a:endParaRPr lang="en-CA"/>
          </a:p>
        </p:txBody>
      </p:sp>
    </p:spTree>
    <p:extLst>
      <p:ext uri="{BB962C8B-B14F-4D97-AF65-F5344CB8AC3E}">
        <p14:creationId xmlns:p14="http://schemas.microsoft.com/office/powerpoint/2010/main" val="349308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7</a:t>
            </a:fld>
            <a:endParaRPr lang="en-CA"/>
          </a:p>
        </p:txBody>
      </p:sp>
    </p:spTree>
    <p:extLst>
      <p:ext uri="{BB962C8B-B14F-4D97-AF65-F5344CB8AC3E}">
        <p14:creationId xmlns:p14="http://schemas.microsoft.com/office/powerpoint/2010/main" val="328150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8</a:t>
            </a:fld>
            <a:endParaRPr lang="en-CA"/>
          </a:p>
        </p:txBody>
      </p:sp>
    </p:spTree>
    <p:extLst>
      <p:ext uri="{BB962C8B-B14F-4D97-AF65-F5344CB8AC3E}">
        <p14:creationId xmlns:p14="http://schemas.microsoft.com/office/powerpoint/2010/main" val="368526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FB9BD7-ABE0-4EDD-80DD-21D7418C07DC}" type="slidenum">
              <a:rPr lang="en-CA" smtClean="0"/>
              <a:t>12</a:t>
            </a:fld>
            <a:endParaRPr lang="en-CA"/>
          </a:p>
        </p:txBody>
      </p:sp>
    </p:spTree>
    <p:extLst>
      <p:ext uri="{BB962C8B-B14F-4D97-AF65-F5344CB8AC3E}">
        <p14:creationId xmlns:p14="http://schemas.microsoft.com/office/powerpoint/2010/main" val="13081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FB9BD7-ABE0-4EDD-80DD-21D7418C07DC}" type="slidenum">
              <a:rPr lang="en-CA" smtClean="0"/>
              <a:t>13</a:t>
            </a:fld>
            <a:endParaRPr lang="en-CA"/>
          </a:p>
        </p:txBody>
      </p:sp>
    </p:spTree>
    <p:extLst>
      <p:ext uri="{BB962C8B-B14F-4D97-AF65-F5344CB8AC3E}">
        <p14:creationId xmlns:p14="http://schemas.microsoft.com/office/powerpoint/2010/main" val="108754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FB9BD7-ABE0-4EDD-80DD-21D7418C07DC}" type="slidenum">
              <a:rPr lang="en-CA" smtClean="0"/>
              <a:t>14</a:t>
            </a:fld>
            <a:endParaRPr lang="en-CA"/>
          </a:p>
        </p:txBody>
      </p:sp>
    </p:spTree>
    <p:extLst>
      <p:ext uri="{BB962C8B-B14F-4D97-AF65-F5344CB8AC3E}">
        <p14:creationId xmlns:p14="http://schemas.microsoft.com/office/powerpoint/2010/main" val="391408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CA" i="1" dirty="0"/>
          </a:p>
          <a:p>
            <a:pPr>
              <a:spcBef>
                <a:spcPct val="0"/>
              </a:spcBef>
            </a:pPr>
            <a:endParaRPr lang="en-CA" i="1" dirty="0"/>
          </a:p>
          <a:p>
            <a:pPr>
              <a:spcBef>
                <a:spcPct val="0"/>
              </a:spcBef>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F58AA-756F-4BDC-85B8-E6D4A463D81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95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F58AA-756F-4BDC-85B8-E6D4A463D81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5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CA" i="1" dirty="0"/>
          </a:p>
          <a:p>
            <a:pPr>
              <a:spcBef>
                <a:spcPct val="0"/>
              </a:spcBef>
            </a:pPr>
            <a:endParaRPr lang="en-CA" i="1" dirty="0"/>
          </a:p>
          <a:p>
            <a:pPr>
              <a:spcBef>
                <a:spcPct val="0"/>
              </a:spcBef>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F58AA-756F-4BDC-85B8-E6D4A463D81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58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F58AA-756F-4BDC-85B8-E6D4A463D81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19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1784" y="6386131"/>
            <a:ext cx="2133600" cy="365125"/>
          </a:xfrm>
          <a:prstGeom prst="rect">
            <a:avLst/>
          </a:prstGeom>
        </p:spPr>
        <p:txBody>
          <a:bodyPr/>
          <a:lstStyle>
            <a:lvl1pPr>
              <a:defRPr sz="1600">
                <a:latin typeface="Calibri Light" panose="020F0302020204030204" pitchFamily="34" charset="0"/>
                <a:cs typeface="Calibri Light" panose="020F0302020204030204" pitchFamily="34" charset="0"/>
              </a:defRPr>
            </a:lvl1pPr>
          </a:lstStyle>
          <a:p>
            <a:fld id="{896EBCFF-3F0F-431A-B908-912A28554B0B}" type="datetimeFigureOut">
              <a:rPr lang="en-CA" smtClean="0"/>
              <a:pPr/>
              <a:t>2021-01-15</a:t>
            </a:fld>
            <a:endParaRPr lang="en-C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dirty="0"/>
          </a:p>
        </p:txBody>
      </p:sp>
      <p:pic>
        <p:nvPicPr>
          <p:cNvPr id="7" name="Picture 6" descr="A close up of a logo&#10;&#10;Description automatically generated">
            <a:extLst>
              <a:ext uri="{FF2B5EF4-FFF2-40B4-BE49-F238E27FC236}">
                <a16:creationId xmlns:a16="http://schemas.microsoft.com/office/drawing/2014/main" id="{235A4763-8268-4BBD-A138-781DAF9D64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8" name="TextBox 7">
            <a:extLst>
              <a:ext uri="{FF2B5EF4-FFF2-40B4-BE49-F238E27FC236}">
                <a16:creationId xmlns:a16="http://schemas.microsoft.com/office/drawing/2014/main" id="{ED9AA6F1-4987-4CA8-83AF-F4BA4629C271}"/>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1" dirty="0">
                <a:latin typeface="Alright Sans Extra Thin" panose="02000503030000020004" pitchFamily="50" charset="0"/>
              </a:rPr>
              <a:t>bcpsqc.ca/diabetes</a:t>
            </a:r>
            <a:endParaRPr lang="en-US" sz="1200" b="1" dirty="0">
              <a:latin typeface="Alright Sans Extra Thin" panose="02000503030000020004" pitchFamily="50" charset="0"/>
            </a:endParaRPr>
          </a:p>
        </p:txBody>
      </p:sp>
      <p:sp>
        <p:nvSpPr>
          <p:cNvPr id="12" name="TextBox 11">
            <a:extLst>
              <a:ext uri="{FF2B5EF4-FFF2-40B4-BE49-F238E27FC236}">
                <a16:creationId xmlns:a16="http://schemas.microsoft.com/office/drawing/2014/main" id="{46065689-86B2-42B6-A285-043E6195F384}"/>
              </a:ext>
            </a:extLst>
          </p:cNvPr>
          <p:cNvSpPr txBox="1"/>
          <p:nvPr userDrawn="1"/>
        </p:nvSpPr>
        <p:spPr>
          <a:xfrm>
            <a:off x="6733122"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9" name="Picture 8">
            <a:extLst>
              <a:ext uri="{FF2B5EF4-FFF2-40B4-BE49-F238E27FC236}">
                <a16:creationId xmlns:a16="http://schemas.microsoft.com/office/drawing/2014/main" id="{EE0880C1-5F09-4EDA-98A8-358EEF3C3B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340370913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pic>
        <p:nvPicPr>
          <p:cNvPr id="8" name="Picture 7" descr="A close up of a logo&#10;&#10;Description automatically generated">
            <a:extLst>
              <a:ext uri="{FF2B5EF4-FFF2-40B4-BE49-F238E27FC236}">
                <a16:creationId xmlns:a16="http://schemas.microsoft.com/office/drawing/2014/main" id="{AD4B88FA-3897-4A23-A4A7-E72CA9104C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0" name="TextBox 9">
            <a:extLst>
              <a:ext uri="{FF2B5EF4-FFF2-40B4-BE49-F238E27FC236}">
                <a16:creationId xmlns:a16="http://schemas.microsoft.com/office/drawing/2014/main" id="{035586E1-7C92-4639-960C-25D6A0ACD067}"/>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1" name="Picture 10" descr="A close up of a logo&#10;&#10;Description automatically generated">
            <a:extLst>
              <a:ext uri="{FF2B5EF4-FFF2-40B4-BE49-F238E27FC236}">
                <a16:creationId xmlns:a16="http://schemas.microsoft.com/office/drawing/2014/main" id="{0DBBA9EF-17E2-428C-BF62-C26092DAD6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2" name="TextBox 11">
            <a:extLst>
              <a:ext uri="{FF2B5EF4-FFF2-40B4-BE49-F238E27FC236}">
                <a16:creationId xmlns:a16="http://schemas.microsoft.com/office/drawing/2014/main" id="{F9984619-29D4-4D06-B4D2-81385B64096A}"/>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3" name="Picture 12">
            <a:extLst>
              <a:ext uri="{FF2B5EF4-FFF2-40B4-BE49-F238E27FC236}">
                <a16:creationId xmlns:a16="http://schemas.microsoft.com/office/drawing/2014/main" id="{5E587B18-E0C1-4C5F-9AB4-2FC3DE373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3278491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pic>
        <p:nvPicPr>
          <p:cNvPr id="7" name="Picture 6" descr="A close up of a logo&#10;&#10;Description automatically generated">
            <a:extLst>
              <a:ext uri="{FF2B5EF4-FFF2-40B4-BE49-F238E27FC236}">
                <a16:creationId xmlns:a16="http://schemas.microsoft.com/office/drawing/2014/main" id="{002D7141-B557-4BAA-8633-6C7791E06C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9" name="TextBox 8">
            <a:extLst>
              <a:ext uri="{FF2B5EF4-FFF2-40B4-BE49-F238E27FC236}">
                <a16:creationId xmlns:a16="http://schemas.microsoft.com/office/drawing/2014/main" id="{FAA42471-27B8-4947-8734-5C2F286D5144}"/>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0" name="Picture 9" descr="A close up of a logo&#10;&#10;Description automatically generated">
            <a:extLst>
              <a:ext uri="{FF2B5EF4-FFF2-40B4-BE49-F238E27FC236}">
                <a16:creationId xmlns:a16="http://schemas.microsoft.com/office/drawing/2014/main" id="{41434C69-92C0-4611-ABA5-C7B6FC0B5CE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CC5CA126-E757-4059-9227-20145307FB5B}"/>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2" name="Picture 11">
            <a:extLst>
              <a:ext uri="{FF2B5EF4-FFF2-40B4-BE49-F238E27FC236}">
                <a16:creationId xmlns:a16="http://schemas.microsoft.com/office/drawing/2014/main" id="{142264E4-1C2E-4331-9825-D4C82BEA59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403484861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pic>
        <p:nvPicPr>
          <p:cNvPr id="8" name="Picture 7" descr="A close up of a logo&#10;&#10;Description automatically generated">
            <a:extLst>
              <a:ext uri="{FF2B5EF4-FFF2-40B4-BE49-F238E27FC236}">
                <a16:creationId xmlns:a16="http://schemas.microsoft.com/office/drawing/2014/main" id="{D509B6EB-D48A-432C-9270-E6BCD6F627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9" name="TextBox 8">
            <a:extLst>
              <a:ext uri="{FF2B5EF4-FFF2-40B4-BE49-F238E27FC236}">
                <a16:creationId xmlns:a16="http://schemas.microsoft.com/office/drawing/2014/main" id="{951E2F74-EE27-4BB0-8928-33A0BB1239BE}"/>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0" name="Picture 9" descr="A close up of a logo&#10;&#10;Description automatically generated">
            <a:extLst>
              <a:ext uri="{FF2B5EF4-FFF2-40B4-BE49-F238E27FC236}">
                <a16:creationId xmlns:a16="http://schemas.microsoft.com/office/drawing/2014/main" id="{E94623AB-D49B-4198-84BE-CC6168B368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D6392E81-FA6E-44EF-A7A2-A15D0B1A96ED}"/>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3" name="Picture 12">
            <a:extLst>
              <a:ext uri="{FF2B5EF4-FFF2-40B4-BE49-F238E27FC236}">
                <a16:creationId xmlns:a16="http://schemas.microsoft.com/office/drawing/2014/main" id="{57ED0B92-B560-492A-8FD6-7E25C35050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54254026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pic>
        <p:nvPicPr>
          <p:cNvPr id="9" name="Picture 8" descr="A close up of a logo&#10;&#10;Description automatically generated">
            <a:extLst>
              <a:ext uri="{FF2B5EF4-FFF2-40B4-BE49-F238E27FC236}">
                <a16:creationId xmlns:a16="http://schemas.microsoft.com/office/drawing/2014/main" id="{08F2A140-4A6D-4CEC-91C7-90755E75BB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41646"/>
            <a:ext cx="507346" cy="479829"/>
          </a:xfrm>
          <a:prstGeom prst="rect">
            <a:avLst/>
          </a:prstGeom>
        </p:spPr>
      </p:pic>
      <p:sp>
        <p:nvSpPr>
          <p:cNvPr id="10" name="TextBox 9">
            <a:extLst>
              <a:ext uri="{FF2B5EF4-FFF2-40B4-BE49-F238E27FC236}">
                <a16:creationId xmlns:a16="http://schemas.microsoft.com/office/drawing/2014/main" id="{23EB741E-19BF-4E4D-89B2-0C9A1F092D35}"/>
              </a:ext>
            </a:extLst>
          </p:cNvPr>
          <p:cNvSpPr txBox="1"/>
          <p:nvPr userDrawn="1"/>
        </p:nvSpPr>
        <p:spPr>
          <a:xfrm>
            <a:off x="6732240" y="6481561"/>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sp>
        <p:nvSpPr>
          <p:cNvPr id="7" name="Rectangle 6">
            <a:extLst>
              <a:ext uri="{FF2B5EF4-FFF2-40B4-BE49-F238E27FC236}">
                <a16:creationId xmlns:a16="http://schemas.microsoft.com/office/drawing/2014/main" id="{43931B68-D757-4D68-8792-CEDFC094EA49}"/>
              </a:ext>
            </a:extLst>
          </p:cNvPr>
          <p:cNvSpPr/>
          <p:nvPr userDrawn="1"/>
        </p:nvSpPr>
        <p:spPr>
          <a:xfrm>
            <a:off x="0" y="6126163"/>
            <a:ext cx="9144000" cy="73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759288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solidFill>
                  <a:srgbClr val="C2C424"/>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baseline="0">
                <a:solidFill>
                  <a:schemeClr val="tx1">
                    <a:lumMod val="65000"/>
                    <a:lumOff val="35000"/>
                  </a:schemeClr>
                </a:solidFill>
              </a:defRPr>
            </a:lvl1pPr>
            <a:lvl2pPr>
              <a:defRPr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descr="A close up of a logo&#10;&#10;Description automatically generated">
            <a:extLst>
              <a:ext uri="{FF2B5EF4-FFF2-40B4-BE49-F238E27FC236}">
                <a16:creationId xmlns:a16="http://schemas.microsoft.com/office/drawing/2014/main" id="{587A56F2-8267-46C5-8232-B3C23C9CB6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8" name="TextBox 7">
            <a:extLst>
              <a:ext uri="{FF2B5EF4-FFF2-40B4-BE49-F238E27FC236}">
                <a16:creationId xmlns:a16="http://schemas.microsoft.com/office/drawing/2014/main" id="{1EBD2883-EEBB-4540-8AC1-38A864C1F7E7}"/>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9" name="Picture 8">
            <a:extLst>
              <a:ext uri="{FF2B5EF4-FFF2-40B4-BE49-F238E27FC236}">
                <a16:creationId xmlns:a16="http://schemas.microsoft.com/office/drawing/2014/main" id="{B28EA381-AF51-4453-B517-0D8A41CD5F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2390026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chemeClr val="tx1">
                    <a:lumMod val="65000"/>
                    <a:lumOff val="35000"/>
                  </a:schemeClr>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Box 8">
            <a:extLst>
              <a:ext uri="{FF2B5EF4-FFF2-40B4-BE49-F238E27FC236}">
                <a16:creationId xmlns:a16="http://schemas.microsoft.com/office/drawing/2014/main" id="{0A07E90D-9902-4CEF-A6A4-E4BA8EB6A3E4}"/>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baseline="0" dirty="0">
                <a:solidFill>
                  <a:schemeClr val="tx1">
                    <a:lumMod val="50000"/>
                    <a:lumOff val="50000"/>
                  </a:schemeClr>
                </a:solidFill>
                <a:latin typeface="Alright Sans Extra Thin" panose="02000503030000020004" pitchFamily="50" charset="0"/>
              </a:rPr>
              <a:t>bcpsqc.ca/diabetes</a:t>
            </a:r>
            <a:endParaRPr lang="en-US" sz="1400" b="1" baseline="0" dirty="0">
              <a:solidFill>
                <a:schemeClr val="tx1">
                  <a:lumMod val="50000"/>
                  <a:lumOff val="50000"/>
                </a:schemeClr>
              </a:solidFill>
              <a:latin typeface="Alright Sans Extra Thin" panose="02000503030000020004" pitchFamily="50" charset="0"/>
            </a:endParaRPr>
          </a:p>
        </p:txBody>
      </p:sp>
      <p:pic>
        <p:nvPicPr>
          <p:cNvPr id="10" name="Picture 9" descr="A close up of a logo&#10;&#10;Description automatically generated">
            <a:extLst>
              <a:ext uri="{FF2B5EF4-FFF2-40B4-BE49-F238E27FC236}">
                <a16:creationId xmlns:a16="http://schemas.microsoft.com/office/drawing/2014/main" id="{743E3E46-2DDF-4E03-92B3-DAF1943CCC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4554D9B2-9706-4877-81BD-F7E7E67D3327}"/>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7" name="Picture 6">
            <a:extLst>
              <a:ext uri="{FF2B5EF4-FFF2-40B4-BE49-F238E27FC236}">
                <a16:creationId xmlns:a16="http://schemas.microsoft.com/office/drawing/2014/main" id="{1BA3452C-50F8-47B8-93FE-1F4CF12E5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212496012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close up of a logo&#10;&#10;Description automatically generated">
            <a:extLst>
              <a:ext uri="{FF2B5EF4-FFF2-40B4-BE49-F238E27FC236}">
                <a16:creationId xmlns:a16="http://schemas.microsoft.com/office/drawing/2014/main" id="{1DF3C52A-E261-4839-AE76-48DDE7EEEC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2" name="TextBox 11">
            <a:extLst>
              <a:ext uri="{FF2B5EF4-FFF2-40B4-BE49-F238E27FC236}">
                <a16:creationId xmlns:a16="http://schemas.microsoft.com/office/drawing/2014/main" id="{77C69CE1-FEAE-4AC2-8CF0-6115F8EAB251}"/>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3" name="Picture 12" descr="A close up of a logo&#10;&#10;Description automatically generated">
            <a:extLst>
              <a:ext uri="{FF2B5EF4-FFF2-40B4-BE49-F238E27FC236}">
                <a16:creationId xmlns:a16="http://schemas.microsoft.com/office/drawing/2014/main" id="{5233BF8B-D73D-408C-AB94-BCDA11D068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4" name="TextBox 13">
            <a:extLst>
              <a:ext uri="{FF2B5EF4-FFF2-40B4-BE49-F238E27FC236}">
                <a16:creationId xmlns:a16="http://schemas.microsoft.com/office/drawing/2014/main" id="{26F09005-D1AB-4791-BCF1-07711746079E}"/>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5" name="Picture 14">
            <a:extLst>
              <a:ext uri="{FF2B5EF4-FFF2-40B4-BE49-F238E27FC236}">
                <a16:creationId xmlns:a16="http://schemas.microsoft.com/office/drawing/2014/main" id="{0E790F1C-1184-46BB-84AE-1F1D21E234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90392792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close up of a logo&#10;&#10;Description automatically generated">
            <a:extLst>
              <a:ext uri="{FF2B5EF4-FFF2-40B4-BE49-F238E27FC236}">
                <a16:creationId xmlns:a16="http://schemas.microsoft.com/office/drawing/2014/main" id="{A446E899-8A1F-4CF5-A4D8-D89B60EE29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69906D41-6B40-4493-AF37-00EC08ABE570}"/>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dirty="0">
                <a:solidFill>
                  <a:schemeClr val="tx1">
                    <a:lumMod val="65000"/>
                    <a:lumOff val="35000"/>
                  </a:schemeClr>
                </a:solidFill>
                <a:latin typeface="+mj-lt"/>
              </a:rPr>
              <a:t>bcpsqc.ca/diabetes</a:t>
            </a:r>
            <a:endParaRPr lang="en-US" sz="1200" b="0" i="1" dirty="0">
              <a:solidFill>
                <a:schemeClr val="tx1">
                  <a:lumMod val="65000"/>
                  <a:lumOff val="35000"/>
                </a:schemeClr>
              </a:solidFill>
              <a:latin typeface="+mj-lt"/>
            </a:endParaRPr>
          </a:p>
        </p:txBody>
      </p:sp>
      <p:pic>
        <p:nvPicPr>
          <p:cNvPr id="9" name="Picture 8">
            <a:extLst>
              <a:ext uri="{FF2B5EF4-FFF2-40B4-BE49-F238E27FC236}">
                <a16:creationId xmlns:a16="http://schemas.microsoft.com/office/drawing/2014/main" id="{FA1222EE-B816-43A7-A029-C0DCF42470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106146144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pic>
        <p:nvPicPr>
          <p:cNvPr id="5" name="Picture 4" descr="A close up of a logo&#10;&#10;Description automatically generated">
            <a:extLst>
              <a:ext uri="{FF2B5EF4-FFF2-40B4-BE49-F238E27FC236}">
                <a16:creationId xmlns:a16="http://schemas.microsoft.com/office/drawing/2014/main" id="{B0F998CF-7CC3-4C19-9E70-9F945E41D81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6" name="TextBox 5">
            <a:extLst>
              <a:ext uri="{FF2B5EF4-FFF2-40B4-BE49-F238E27FC236}">
                <a16:creationId xmlns:a16="http://schemas.microsoft.com/office/drawing/2014/main" id="{64C4185B-0F5F-4A86-BC81-BF0BEBD6D1F9}"/>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7" name="Picture 6">
            <a:extLst>
              <a:ext uri="{FF2B5EF4-FFF2-40B4-BE49-F238E27FC236}">
                <a16:creationId xmlns:a16="http://schemas.microsoft.com/office/drawing/2014/main" id="{0F87634C-1E53-4572-9C10-F3B7BA3F12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461362441"/>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C73492-CA3C-43F2-9886-51CA578D2910}"/>
              </a:ext>
            </a:extLst>
          </p:cNvPr>
          <p:cNvSpPr/>
          <p:nvPr userDrawn="1"/>
        </p:nvSpPr>
        <p:spPr>
          <a:xfrm flipH="1">
            <a:off x="35496" y="6165304"/>
            <a:ext cx="9001000"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bg1"/>
              </a:solidFill>
            </a:endParaRPr>
          </a:p>
        </p:txBody>
      </p:sp>
      <p:pic>
        <p:nvPicPr>
          <p:cNvPr id="3" name="Picture 2">
            <a:extLst>
              <a:ext uri="{FF2B5EF4-FFF2-40B4-BE49-F238E27FC236}">
                <a16:creationId xmlns:a16="http://schemas.microsoft.com/office/drawing/2014/main" id="{4FE6DF20-0641-4A1C-A07A-006B763F09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407148762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atin typeface="+mj-lt"/>
                <a:cs typeface="Calibri Light" panose="020F030202020403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A close up of a logo&#10;&#10;Description automatically generated">
            <a:extLst>
              <a:ext uri="{FF2B5EF4-FFF2-40B4-BE49-F238E27FC236}">
                <a16:creationId xmlns:a16="http://schemas.microsoft.com/office/drawing/2014/main" id="{E8058866-764D-4A25-A525-05C36E38CE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8" name="TextBox 7">
            <a:extLst>
              <a:ext uri="{FF2B5EF4-FFF2-40B4-BE49-F238E27FC236}">
                <a16:creationId xmlns:a16="http://schemas.microsoft.com/office/drawing/2014/main" id="{F4EE8449-41E8-46C5-93C5-1339161F2107}"/>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9" name="Picture 8">
            <a:extLst>
              <a:ext uri="{FF2B5EF4-FFF2-40B4-BE49-F238E27FC236}">
                <a16:creationId xmlns:a16="http://schemas.microsoft.com/office/drawing/2014/main" id="{B937BB11-4960-4C67-B3BC-CAAFE2051A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354419586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060543200"/>
      </p:ext>
    </p:extLst>
  </p:cSld>
  <p:clrMap bg1="lt1" tx1="dk1" bg2="lt2" tx2="dk2" accent1="accent1" accent2="accent2" accent3="accent3" accent4="accent4" accent5="accent5" accent6="accent6" hlink="hlink" folHlink="folHlink"/>
  <p:sldLayoutIdLst>
    <p:sldLayoutId id="2147483714" r:id="rId1"/>
    <p:sldLayoutId id="2147483708" r:id="rId2"/>
    <p:sldLayoutId id="2147483709" r:id="rId3"/>
    <p:sldLayoutId id="2147483710" r:id="rId4"/>
    <p:sldLayoutId id="2147483711" r:id="rId5"/>
    <p:sldLayoutId id="2147483712" r:id="rId6"/>
    <p:sldLayoutId id="2147483713" r:id="rId7"/>
    <p:sldLayoutId id="2147483719" r:id="rId8"/>
    <p:sldLayoutId id="2147483715" r:id="rId9"/>
    <p:sldLayoutId id="2147483716" r:id="rId10"/>
    <p:sldLayoutId id="2147483717" r:id="rId11"/>
    <p:sldLayoutId id="2147483718" r:id="rId12"/>
  </p:sldLayoutIdLst>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txStyles>
    <p:titleStyle>
      <a:lvl1pPr algn="ctr" defTabSz="914400" rtl="0" eaLnBrk="1" latinLnBrk="0" hangingPunct="1">
        <a:spcBef>
          <a:spcPct val="0"/>
        </a:spcBef>
        <a:buNone/>
        <a:defRPr sz="4400" kern="1200" baseline="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loud@bcpsqc.ca"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loud@bcpsqc.c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D8AA6E-322A-4A01-A3BF-5C2F3CA8ABF2}"/>
              </a:ext>
            </a:extLst>
          </p:cNvPr>
          <p:cNvSpPr>
            <a:spLocks noGrp="1"/>
          </p:cNvSpPr>
          <p:nvPr>
            <p:ph type="ctrTitle"/>
          </p:nvPr>
        </p:nvSpPr>
        <p:spPr>
          <a:xfrm>
            <a:off x="2527502" y="2690698"/>
            <a:ext cx="6616498" cy="1146049"/>
          </a:xfrm>
        </p:spPr>
        <p:txBody>
          <a:bodyPr>
            <a:noAutofit/>
          </a:bodyPr>
          <a:lstStyle/>
          <a:p>
            <a:pPr algn="l"/>
            <a:r>
              <a:rPr lang="en-CA" sz="3600" b="1" dirty="0">
                <a:solidFill>
                  <a:srgbClr val="7F7871"/>
                </a:solidFill>
                <a:latin typeface="Alright Sans Regular" panose="02000503040000020004" pitchFamily="50" charset="0"/>
              </a:rPr>
              <a:t>Action Period 4 Workbook</a:t>
            </a:r>
            <a:endParaRPr lang="en-CA" sz="4800" b="1" dirty="0">
              <a:solidFill>
                <a:srgbClr val="7F7871"/>
              </a:solidFill>
              <a:latin typeface="Alright Sans Regular" panose="02000503040000020004" pitchFamily="50" charset="0"/>
            </a:endParaRPr>
          </a:p>
        </p:txBody>
      </p:sp>
      <p:sp>
        <p:nvSpPr>
          <p:cNvPr id="5" name="Title 1">
            <a:extLst>
              <a:ext uri="{FF2B5EF4-FFF2-40B4-BE49-F238E27FC236}">
                <a16:creationId xmlns:a16="http://schemas.microsoft.com/office/drawing/2014/main" id="{A70AA826-0DA2-4C8D-A5FF-F4DAEFA7C88B}"/>
              </a:ext>
            </a:extLst>
          </p:cNvPr>
          <p:cNvSpPr txBox="1">
            <a:spLocks/>
          </p:cNvSpPr>
          <p:nvPr/>
        </p:nvSpPr>
        <p:spPr>
          <a:xfrm>
            <a:off x="2484780" y="4238688"/>
            <a:ext cx="4708794" cy="10842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316767"/>
                </a:solidFill>
              </a:rPr>
              <a:t>Submit to </a:t>
            </a:r>
            <a:r>
              <a:rPr lang="en-US" sz="3200" b="1" dirty="0">
                <a:solidFill>
                  <a:srgbClr val="316767"/>
                </a:solidFill>
                <a:hlinkClick r:id="rId2"/>
              </a:rPr>
              <a:t>loud@bcpsqc.ca</a:t>
            </a:r>
            <a:r>
              <a:rPr lang="en-US" sz="3200" b="1" dirty="0">
                <a:solidFill>
                  <a:srgbClr val="316767"/>
                </a:solidFill>
              </a:rPr>
              <a:t> by FEBRUARY 15</a:t>
            </a:r>
            <a:endParaRPr lang="en-CA" sz="3200" b="1" dirty="0">
              <a:solidFill>
                <a:srgbClr val="316767"/>
              </a:solidFill>
            </a:endParaRPr>
          </a:p>
        </p:txBody>
      </p:sp>
      <p:pic>
        <p:nvPicPr>
          <p:cNvPr id="7" name="Picture 6">
            <a:extLst>
              <a:ext uri="{FF2B5EF4-FFF2-40B4-BE49-F238E27FC236}">
                <a16:creationId xmlns:a16="http://schemas.microsoft.com/office/drawing/2014/main" id="{D426DB6E-8D67-42DA-83D2-90163EF06C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91" t="10654" r="9092" b="11869"/>
          <a:stretch/>
        </p:blipFill>
        <p:spPr>
          <a:xfrm>
            <a:off x="1" y="1"/>
            <a:ext cx="1457324" cy="6857999"/>
          </a:xfrm>
          <a:prstGeom prst="rect">
            <a:avLst/>
          </a:prstGeom>
        </p:spPr>
      </p:pic>
      <p:pic>
        <p:nvPicPr>
          <p:cNvPr id="9" name="Picture 8">
            <a:extLst>
              <a:ext uri="{FF2B5EF4-FFF2-40B4-BE49-F238E27FC236}">
                <a16:creationId xmlns:a16="http://schemas.microsoft.com/office/drawing/2014/main" id="{1C364962-B83D-4A11-9116-CDD60C8EF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265" y="560451"/>
            <a:ext cx="4008120" cy="1146048"/>
          </a:xfrm>
          <a:prstGeom prst="rect">
            <a:avLst/>
          </a:prstGeom>
        </p:spPr>
      </p:pic>
      <p:pic>
        <p:nvPicPr>
          <p:cNvPr id="10" name="Picture 9">
            <a:extLst>
              <a:ext uri="{FF2B5EF4-FFF2-40B4-BE49-F238E27FC236}">
                <a16:creationId xmlns:a16="http://schemas.microsoft.com/office/drawing/2014/main" id="{BD485262-BF40-412F-A254-2B84A9003F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0158" y="5761267"/>
            <a:ext cx="3838128" cy="1084217"/>
          </a:xfrm>
          <a:prstGeom prst="rect">
            <a:avLst/>
          </a:prstGeom>
        </p:spPr>
      </p:pic>
    </p:spTree>
    <p:extLst>
      <p:ext uri="{BB962C8B-B14F-4D97-AF65-F5344CB8AC3E}">
        <p14:creationId xmlns:p14="http://schemas.microsoft.com/office/powerpoint/2010/main" val="283337479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C927-86FE-448E-B3A5-3F6D7D337F2D}"/>
              </a:ext>
            </a:extLst>
          </p:cNvPr>
          <p:cNvSpPr>
            <a:spLocks noGrp="1"/>
          </p:cNvSpPr>
          <p:nvPr>
            <p:ph type="title"/>
          </p:nvPr>
        </p:nvSpPr>
        <p:spPr/>
        <p:txBody>
          <a:bodyPr>
            <a:normAutofit/>
          </a:bodyPr>
          <a:lstStyle/>
          <a:p>
            <a:r>
              <a:rPr lang="en-CA" dirty="0"/>
              <a:t>Purpose</a:t>
            </a:r>
          </a:p>
        </p:txBody>
      </p:sp>
      <p:sp>
        <p:nvSpPr>
          <p:cNvPr id="3" name="Content Placeholder 2">
            <a:extLst>
              <a:ext uri="{FF2B5EF4-FFF2-40B4-BE49-F238E27FC236}">
                <a16:creationId xmlns:a16="http://schemas.microsoft.com/office/drawing/2014/main" id="{D70C5330-1DAB-4BAB-83C4-F7E8A4CDA7C3}"/>
              </a:ext>
            </a:extLst>
          </p:cNvPr>
          <p:cNvSpPr>
            <a:spLocks noGrp="1"/>
          </p:cNvSpPr>
          <p:nvPr>
            <p:ph idx="1"/>
          </p:nvPr>
        </p:nvSpPr>
        <p:spPr>
          <a:xfrm>
            <a:off x="611560" y="1556792"/>
            <a:ext cx="8229600" cy="4525963"/>
          </a:xfrm>
        </p:spPr>
        <p:txBody>
          <a:bodyPr>
            <a:normAutofit/>
          </a:bodyPr>
          <a:lstStyle/>
          <a:p>
            <a:pPr marL="0" indent="0" algn="ctr">
              <a:buNone/>
            </a:pPr>
            <a:r>
              <a:rPr lang="en-CA" sz="2800" dirty="0">
                <a:effectLst/>
                <a:latin typeface="Calibri" panose="020F0502020204030204" pitchFamily="34" charset="0"/>
                <a:ea typeface="Calibri" panose="020F0502020204030204" pitchFamily="34" charset="0"/>
                <a:cs typeface="Calibri" panose="020F0502020204030204" pitchFamily="34" charset="0"/>
              </a:rPr>
              <a:t>Your team may have found that your current OUD transitions of care practices align closely or quite far off from those captured in the OUD ED </a:t>
            </a:r>
            <a:r>
              <a:rPr lang="en-CA" sz="2800" dirty="0">
                <a:latin typeface="Calibri" panose="020F0502020204030204" pitchFamily="34" charset="0"/>
                <a:ea typeface="Calibri" panose="020F0502020204030204" pitchFamily="34" charset="0"/>
                <a:cs typeface="Calibri" panose="020F0502020204030204" pitchFamily="34" charset="0"/>
              </a:rPr>
              <a:t>Transitions of Care</a:t>
            </a:r>
            <a:r>
              <a:rPr lang="en-CA" sz="2800" dirty="0">
                <a:effectLst/>
                <a:latin typeface="Calibri" panose="020F0502020204030204" pitchFamily="34" charset="0"/>
                <a:ea typeface="Calibri" panose="020F0502020204030204" pitchFamily="34" charset="0"/>
                <a:cs typeface="Calibri" panose="020F0502020204030204" pitchFamily="34" charset="0"/>
              </a:rPr>
              <a:t> Audit Worksheet. </a:t>
            </a:r>
          </a:p>
          <a:p>
            <a:pPr marL="0" indent="0" algn="ctr">
              <a:buNone/>
            </a:pPr>
            <a:endParaRPr lang="en-CA" sz="28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CA" sz="2800" dirty="0">
                <a:effectLst/>
                <a:latin typeface="Calibri" panose="020F0502020204030204" pitchFamily="34" charset="0"/>
                <a:ea typeface="Calibri" panose="020F0502020204030204" pitchFamily="34" charset="0"/>
                <a:cs typeface="Calibri" panose="020F0502020204030204" pitchFamily="34" charset="0"/>
              </a:rPr>
              <a:t>In this activity, you will use your existing audit and priority areas to identify your Change Commitment around OUD transitions of care.</a:t>
            </a:r>
          </a:p>
          <a:p>
            <a:pPr marL="0" indent="0">
              <a:buNone/>
            </a:pPr>
            <a:endParaRPr lang="en-CA" sz="2600" dirty="0"/>
          </a:p>
        </p:txBody>
      </p:sp>
    </p:spTree>
    <p:extLst>
      <p:ext uri="{BB962C8B-B14F-4D97-AF65-F5344CB8AC3E}">
        <p14:creationId xmlns:p14="http://schemas.microsoft.com/office/powerpoint/2010/main" val="412356655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C927-86FE-448E-B3A5-3F6D7D337F2D}"/>
              </a:ext>
            </a:extLst>
          </p:cNvPr>
          <p:cNvSpPr>
            <a:spLocks noGrp="1"/>
          </p:cNvSpPr>
          <p:nvPr>
            <p:ph type="title"/>
          </p:nvPr>
        </p:nvSpPr>
        <p:spPr/>
        <p:txBody>
          <a:bodyPr>
            <a:normAutofit/>
          </a:bodyPr>
          <a:lstStyle/>
          <a:p>
            <a:r>
              <a:rPr lang="en-CA" dirty="0"/>
              <a:t>Instructions</a:t>
            </a:r>
          </a:p>
        </p:txBody>
      </p:sp>
      <p:sp>
        <p:nvSpPr>
          <p:cNvPr id="3" name="Content Placeholder 2">
            <a:extLst>
              <a:ext uri="{FF2B5EF4-FFF2-40B4-BE49-F238E27FC236}">
                <a16:creationId xmlns:a16="http://schemas.microsoft.com/office/drawing/2014/main" id="{D70C5330-1DAB-4BAB-83C4-F7E8A4CDA7C3}"/>
              </a:ext>
            </a:extLst>
          </p:cNvPr>
          <p:cNvSpPr>
            <a:spLocks noGrp="1"/>
          </p:cNvSpPr>
          <p:nvPr>
            <p:ph idx="1"/>
          </p:nvPr>
        </p:nvSpPr>
        <p:spPr>
          <a:xfrm>
            <a:off x="457200" y="1268760"/>
            <a:ext cx="8229600" cy="4857403"/>
          </a:xfrm>
        </p:spPr>
        <p:txBody>
          <a:bodyPr>
            <a:normAutofit fontScale="77500" lnSpcReduction="20000"/>
          </a:bodyPr>
          <a:lstStyle/>
          <a:p>
            <a:pPr marL="514350" lvl="0" indent="-514350">
              <a:buFont typeface="+mj-lt"/>
              <a:buAutoNum type="arabicPeriod"/>
            </a:pPr>
            <a:r>
              <a:rPr lang="en-CA" dirty="0"/>
              <a:t>Using your completed worksheet identify your top priority for improvement.</a:t>
            </a:r>
          </a:p>
          <a:p>
            <a:pPr marL="514350" lvl="0" indent="-514350">
              <a:buFont typeface="+mj-lt"/>
              <a:buAutoNum type="arabicPeriod"/>
            </a:pPr>
            <a:r>
              <a:rPr lang="en-CA" dirty="0"/>
              <a:t>As a group, reflect on how you will know the change you’ve decided to enact is making a difference. This could be as simple as following up on a community referral, asking a returning client if they were able to get to an appointment, or asking a client who is reading education materials if they are finding them helpful or if anything is missing.</a:t>
            </a:r>
          </a:p>
          <a:p>
            <a:pPr marL="514350" lvl="0" indent="-514350">
              <a:buFont typeface="+mj-lt"/>
              <a:buAutoNum type="arabicPeriod"/>
            </a:pPr>
            <a:r>
              <a:rPr lang="en-CA" dirty="0"/>
              <a:t>Complete slides 13-17 in the Action Period 4 Workbook to map out your predictions and how you will assess your change commitment. </a:t>
            </a:r>
          </a:p>
          <a:p>
            <a:pPr marL="514350" lvl="0" indent="-514350">
              <a:buFont typeface="+mj-lt"/>
              <a:buAutoNum type="arabicPeriod"/>
            </a:pPr>
            <a:r>
              <a:rPr lang="en-CA" dirty="0"/>
              <a:t>Identify a timeline for initiating and assessing your change.</a:t>
            </a:r>
          </a:p>
        </p:txBody>
      </p:sp>
    </p:spTree>
    <p:extLst>
      <p:ext uri="{BB962C8B-B14F-4D97-AF65-F5344CB8AC3E}">
        <p14:creationId xmlns:p14="http://schemas.microsoft.com/office/powerpoint/2010/main" val="3923862541"/>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70BA9-CADB-4C8F-9A83-81ED2015EB22}"/>
              </a:ext>
            </a:extLst>
          </p:cNvPr>
          <p:cNvSpPr>
            <a:spLocks noGrp="1"/>
          </p:cNvSpPr>
          <p:nvPr>
            <p:ph idx="1"/>
          </p:nvPr>
        </p:nvSpPr>
        <p:spPr/>
        <p:txBody>
          <a:bodyPr>
            <a:normAutofit/>
          </a:bodyPr>
          <a:lstStyle/>
          <a:p>
            <a:pPr marL="0" indent="0">
              <a:spcBef>
                <a:spcPts val="0"/>
              </a:spcBef>
              <a:buNone/>
              <a:defRPr/>
            </a:pPr>
            <a:endParaRPr lang="en-CA" dirty="0"/>
          </a:p>
          <a:p>
            <a:pPr marL="0" indent="0">
              <a:spcBef>
                <a:spcPts val="0"/>
              </a:spcBef>
              <a:buNone/>
              <a:defRPr/>
            </a:pPr>
            <a:endParaRPr lang="en-CA" dirty="0"/>
          </a:p>
          <a:p>
            <a:pPr marL="0" indent="0">
              <a:spcBef>
                <a:spcPts val="0"/>
              </a:spcBef>
              <a:buNone/>
              <a:defRPr/>
            </a:pPr>
            <a:endParaRPr lang="en-CA" dirty="0"/>
          </a:p>
          <a:p>
            <a:pPr marL="0" indent="0">
              <a:spcBef>
                <a:spcPts val="0"/>
              </a:spcBef>
              <a:buNone/>
              <a:defRPr/>
            </a:pPr>
            <a:endParaRPr lang="en-CA" dirty="0"/>
          </a:p>
        </p:txBody>
      </p:sp>
      <p:sp>
        <p:nvSpPr>
          <p:cNvPr id="4" name="Title 1">
            <a:extLst>
              <a:ext uri="{FF2B5EF4-FFF2-40B4-BE49-F238E27FC236}">
                <a16:creationId xmlns:a16="http://schemas.microsoft.com/office/drawing/2014/main" id="{7C8C8661-8AD2-4977-B732-473B37749422}"/>
              </a:ext>
            </a:extLst>
          </p:cNvPr>
          <p:cNvSpPr>
            <a:spLocks noGrp="1"/>
          </p:cNvSpPr>
          <p:nvPr>
            <p:ph type="title"/>
          </p:nvPr>
        </p:nvSpPr>
        <p:spPr>
          <a:xfrm>
            <a:off x="1485900" y="1063229"/>
            <a:ext cx="6542484" cy="857250"/>
          </a:xfrm>
        </p:spPr>
        <p:txBody>
          <a:bodyPr anchor="t">
            <a:noAutofit/>
          </a:bodyPr>
          <a:lstStyle/>
          <a:p>
            <a:r>
              <a:rPr lang="en-CA" sz="3000" b="1" spc="225" dirty="0">
                <a:solidFill>
                  <a:srgbClr val="C4C224"/>
                </a:solidFill>
              </a:rPr>
              <a:t>MODEL FOR IMPROVEMENT</a:t>
            </a:r>
            <a:br>
              <a:rPr lang="en-CA" sz="3000" b="1" spc="225" dirty="0">
                <a:solidFill>
                  <a:srgbClr val="C4C224"/>
                </a:solidFill>
              </a:rPr>
            </a:br>
            <a:r>
              <a:rPr lang="en-CA" sz="3000" b="1" spc="225" dirty="0">
                <a:solidFill>
                  <a:srgbClr val="C4C224"/>
                </a:solidFill>
              </a:rPr>
              <a:t>TRANSITIONS OF CARE CHECKLIST</a:t>
            </a:r>
          </a:p>
        </p:txBody>
      </p:sp>
      <p:pic>
        <p:nvPicPr>
          <p:cNvPr id="6" name="Picture 5">
            <a:extLst>
              <a:ext uri="{FF2B5EF4-FFF2-40B4-BE49-F238E27FC236}">
                <a16:creationId xmlns:a16="http://schemas.microsoft.com/office/drawing/2014/main" id="{E17589BB-C175-4135-BA8A-84DDF549EBDC}"/>
              </a:ext>
            </a:extLst>
          </p:cNvPr>
          <p:cNvPicPr>
            <a:picLocks noChangeAspect="1"/>
          </p:cNvPicPr>
          <p:nvPr/>
        </p:nvPicPr>
        <p:blipFill rotWithShape="1">
          <a:blip r:embed="rId3"/>
          <a:srcRect l="27950" t="19201" r="28738" b="69599"/>
          <a:stretch/>
        </p:blipFill>
        <p:spPr>
          <a:xfrm>
            <a:off x="1682679" y="2186863"/>
            <a:ext cx="5778642" cy="840530"/>
          </a:xfrm>
          <a:prstGeom prst="rect">
            <a:avLst/>
          </a:prstGeom>
        </p:spPr>
      </p:pic>
      <p:sp>
        <p:nvSpPr>
          <p:cNvPr id="5" name="TextBox 4">
            <a:extLst>
              <a:ext uri="{FF2B5EF4-FFF2-40B4-BE49-F238E27FC236}">
                <a16:creationId xmlns:a16="http://schemas.microsoft.com/office/drawing/2014/main" id="{3FAD7C7E-F0DA-4F9B-9B82-3EAE2368A227}"/>
              </a:ext>
            </a:extLst>
          </p:cNvPr>
          <p:cNvSpPr txBox="1"/>
          <p:nvPr/>
        </p:nvSpPr>
        <p:spPr>
          <a:xfrm>
            <a:off x="1115616" y="3645024"/>
            <a:ext cx="7200800" cy="2031325"/>
          </a:xfrm>
          <a:prstGeom prst="rect">
            <a:avLst/>
          </a:prstGeom>
          <a:noFill/>
          <a:ln w="25400">
            <a:solidFill>
              <a:schemeClr val="accent2"/>
            </a:solidFill>
          </a:ln>
        </p:spPr>
        <p:txBody>
          <a:bodyPr wrap="square" rtlCol="0">
            <a:spAutoFit/>
          </a:bodyPr>
          <a:lstStyle/>
          <a:p>
            <a:r>
              <a:rPr lang="en-CA" b="1" dirty="0"/>
              <a:t>AIM STATEMENT:</a:t>
            </a:r>
          </a:p>
          <a:p>
            <a:endParaRPr lang="en-CA" dirty="0"/>
          </a:p>
          <a:p>
            <a:r>
              <a:rPr lang="en-CA" dirty="0"/>
              <a:t>[Add aim statement here]</a:t>
            </a:r>
          </a:p>
          <a:p>
            <a:endParaRPr lang="en-CA" b="1" dirty="0"/>
          </a:p>
          <a:p>
            <a:endParaRPr lang="en-CA" b="1" dirty="0"/>
          </a:p>
          <a:p>
            <a:endParaRPr lang="en-CA" b="1" dirty="0"/>
          </a:p>
          <a:p>
            <a:endParaRPr lang="en-CA" b="1" dirty="0"/>
          </a:p>
        </p:txBody>
      </p:sp>
    </p:spTree>
    <p:extLst>
      <p:ext uri="{BB962C8B-B14F-4D97-AF65-F5344CB8AC3E}">
        <p14:creationId xmlns:p14="http://schemas.microsoft.com/office/powerpoint/2010/main" val="91133993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70BA9-CADB-4C8F-9A83-81ED2015EB22}"/>
              </a:ext>
            </a:extLst>
          </p:cNvPr>
          <p:cNvSpPr>
            <a:spLocks noGrp="1"/>
          </p:cNvSpPr>
          <p:nvPr>
            <p:ph idx="1"/>
          </p:nvPr>
        </p:nvSpPr>
        <p:spPr/>
        <p:txBody>
          <a:bodyPr>
            <a:normAutofit/>
          </a:bodyPr>
          <a:lstStyle/>
          <a:p>
            <a:pPr marL="0" indent="0">
              <a:spcBef>
                <a:spcPts val="0"/>
              </a:spcBef>
              <a:buNone/>
              <a:defRPr/>
            </a:pPr>
            <a:endParaRPr lang="en-CA" dirty="0"/>
          </a:p>
          <a:p>
            <a:pPr marL="0" indent="0">
              <a:spcBef>
                <a:spcPts val="0"/>
              </a:spcBef>
              <a:buNone/>
              <a:defRPr/>
            </a:pPr>
            <a:endParaRPr lang="en-CA" dirty="0"/>
          </a:p>
          <a:p>
            <a:pPr marL="0" indent="0">
              <a:spcBef>
                <a:spcPts val="0"/>
              </a:spcBef>
              <a:buNone/>
              <a:defRPr/>
            </a:pPr>
            <a:endParaRPr lang="en-CA" dirty="0"/>
          </a:p>
          <a:p>
            <a:pPr marL="0" indent="0" algn="ctr">
              <a:spcBef>
                <a:spcPts val="0"/>
              </a:spcBef>
              <a:buNone/>
              <a:defRPr/>
            </a:pPr>
            <a:endParaRPr lang="en-CA" i="1" dirty="0"/>
          </a:p>
        </p:txBody>
      </p:sp>
      <p:sp>
        <p:nvSpPr>
          <p:cNvPr id="4" name="Title 1">
            <a:extLst>
              <a:ext uri="{FF2B5EF4-FFF2-40B4-BE49-F238E27FC236}">
                <a16:creationId xmlns:a16="http://schemas.microsoft.com/office/drawing/2014/main" id="{7C8C8661-8AD2-4977-B732-473B37749422}"/>
              </a:ext>
            </a:extLst>
          </p:cNvPr>
          <p:cNvSpPr>
            <a:spLocks noGrp="1"/>
          </p:cNvSpPr>
          <p:nvPr>
            <p:ph type="title"/>
          </p:nvPr>
        </p:nvSpPr>
        <p:spPr>
          <a:xfrm>
            <a:off x="1458466" y="941378"/>
            <a:ext cx="6515100" cy="857250"/>
          </a:xfrm>
        </p:spPr>
        <p:txBody>
          <a:bodyPr anchor="t">
            <a:noAutofit/>
          </a:bodyPr>
          <a:lstStyle/>
          <a:p>
            <a:r>
              <a:rPr lang="en-CA" sz="3000" b="1" spc="225" dirty="0">
                <a:solidFill>
                  <a:srgbClr val="C4C224"/>
                </a:solidFill>
              </a:rPr>
              <a:t>MODEL FOR IMPROVEMENT</a:t>
            </a:r>
            <a:br>
              <a:rPr lang="en-CA" sz="3000" b="1" spc="225" dirty="0">
                <a:solidFill>
                  <a:srgbClr val="C4C224"/>
                </a:solidFill>
              </a:rPr>
            </a:br>
            <a:r>
              <a:rPr lang="en-CA" sz="3000" b="1" spc="225" dirty="0">
                <a:solidFill>
                  <a:srgbClr val="C4C224"/>
                </a:solidFill>
              </a:rPr>
              <a:t>TRANSITIONS OF CARE CHECKLIST</a:t>
            </a:r>
            <a:endParaRPr lang="en-CA" sz="3000" spc="225" dirty="0">
              <a:latin typeface="Gill Sans MT" panose="020B0502020104020203" pitchFamily="34" charset="0"/>
            </a:endParaRPr>
          </a:p>
        </p:txBody>
      </p:sp>
      <p:pic>
        <p:nvPicPr>
          <p:cNvPr id="5" name="Picture 4">
            <a:extLst>
              <a:ext uri="{FF2B5EF4-FFF2-40B4-BE49-F238E27FC236}">
                <a16:creationId xmlns:a16="http://schemas.microsoft.com/office/drawing/2014/main" id="{78F690A7-EC13-4CD4-B280-743C421E1A58}"/>
              </a:ext>
            </a:extLst>
          </p:cNvPr>
          <p:cNvPicPr>
            <a:picLocks noChangeAspect="1"/>
          </p:cNvPicPr>
          <p:nvPr/>
        </p:nvPicPr>
        <p:blipFill rotWithShape="1">
          <a:blip r:embed="rId3"/>
          <a:srcRect l="24800" t="31211" r="24800" b="57000"/>
          <a:stretch/>
        </p:blipFill>
        <p:spPr>
          <a:xfrm>
            <a:off x="1314450" y="2373814"/>
            <a:ext cx="6515100" cy="857250"/>
          </a:xfrm>
          <a:prstGeom prst="rect">
            <a:avLst/>
          </a:prstGeom>
        </p:spPr>
      </p:pic>
      <p:sp>
        <p:nvSpPr>
          <p:cNvPr id="6" name="TextBox 5">
            <a:extLst>
              <a:ext uri="{FF2B5EF4-FFF2-40B4-BE49-F238E27FC236}">
                <a16:creationId xmlns:a16="http://schemas.microsoft.com/office/drawing/2014/main" id="{025F643D-B21B-4EB5-A516-F1790EF3F545}"/>
              </a:ext>
            </a:extLst>
          </p:cNvPr>
          <p:cNvSpPr txBox="1"/>
          <p:nvPr/>
        </p:nvSpPr>
        <p:spPr>
          <a:xfrm>
            <a:off x="1115616" y="3645024"/>
            <a:ext cx="7200800" cy="1477328"/>
          </a:xfrm>
          <a:prstGeom prst="rect">
            <a:avLst/>
          </a:prstGeom>
          <a:noFill/>
          <a:ln w="25400">
            <a:solidFill>
              <a:schemeClr val="accent2"/>
            </a:solidFill>
          </a:ln>
        </p:spPr>
        <p:txBody>
          <a:bodyPr wrap="square" rtlCol="0">
            <a:spAutoFit/>
          </a:bodyPr>
          <a:lstStyle/>
          <a:p>
            <a:r>
              <a:rPr lang="en-CA" dirty="0"/>
              <a:t>[Respond here]</a:t>
            </a:r>
          </a:p>
          <a:p>
            <a:endParaRPr lang="en-CA" b="1" dirty="0"/>
          </a:p>
          <a:p>
            <a:endParaRPr lang="en-CA" b="1" dirty="0"/>
          </a:p>
          <a:p>
            <a:endParaRPr lang="en-CA" b="1" dirty="0"/>
          </a:p>
          <a:p>
            <a:endParaRPr lang="en-CA" b="1" dirty="0"/>
          </a:p>
        </p:txBody>
      </p:sp>
    </p:spTree>
    <p:extLst>
      <p:ext uri="{BB962C8B-B14F-4D97-AF65-F5344CB8AC3E}">
        <p14:creationId xmlns:p14="http://schemas.microsoft.com/office/powerpoint/2010/main" val="383558007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70BA9-CADB-4C8F-9A83-81ED2015EB22}"/>
              </a:ext>
            </a:extLst>
          </p:cNvPr>
          <p:cNvSpPr>
            <a:spLocks noGrp="1"/>
          </p:cNvSpPr>
          <p:nvPr>
            <p:ph idx="1"/>
          </p:nvPr>
        </p:nvSpPr>
        <p:spPr/>
        <p:txBody>
          <a:bodyPr>
            <a:normAutofit/>
          </a:bodyPr>
          <a:lstStyle/>
          <a:p>
            <a:pPr marL="0" indent="0">
              <a:spcBef>
                <a:spcPts val="0"/>
              </a:spcBef>
              <a:buNone/>
              <a:defRPr/>
            </a:pPr>
            <a:endParaRPr lang="en-CA" dirty="0"/>
          </a:p>
          <a:p>
            <a:pPr marL="0" indent="0">
              <a:spcBef>
                <a:spcPts val="0"/>
              </a:spcBef>
              <a:buNone/>
              <a:defRPr/>
            </a:pPr>
            <a:endParaRPr lang="en-CA" dirty="0"/>
          </a:p>
          <a:p>
            <a:pPr marL="0" indent="0">
              <a:spcBef>
                <a:spcPts val="0"/>
              </a:spcBef>
              <a:buNone/>
              <a:defRPr/>
            </a:pPr>
            <a:endParaRPr lang="en-CA" dirty="0"/>
          </a:p>
          <a:p>
            <a:pPr marL="0" indent="0" algn="ctr">
              <a:spcBef>
                <a:spcPts val="0"/>
              </a:spcBef>
              <a:buNone/>
              <a:defRPr/>
            </a:pPr>
            <a:endParaRPr lang="en-CA" i="1" dirty="0"/>
          </a:p>
        </p:txBody>
      </p:sp>
      <p:sp>
        <p:nvSpPr>
          <p:cNvPr id="4" name="Title 1">
            <a:extLst>
              <a:ext uri="{FF2B5EF4-FFF2-40B4-BE49-F238E27FC236}">
                <a16:creationId xmlns:a16="http://schemas.microsoft.com/office/drawing/2014/main" id="{7C8C8661-8AD2-4977-B732-473B37749422}"/>
              </a:ext>
            </a:extLst>
          </p:cNvPr>
          <p:cNvSpPr>
            <a:spLocks noGrp="1"/>
          </p:cNvSpPr>
          <p:nvPr>
            <p:ph type="title"/>
          </p:nvPr>
        </p:nvSpPr>
        <p:spPr>
          <a:xfrm>
            <a:off x="1349979" y="1070670"/>
            <a:ext cx="6444042" cy="857250"/>
          </a:xfrm>
        </p:spPr>
        <p:txBody>
          <a:bodyPr anchor="t">
            <a:noAutofit/>
          </a:bodyPr>
          <a:lstStyle/>
          <a:p>
            <a:r>
              <a:rPr lang="en-CA" sz="3000" b="1" spc="225" dirty="0">
                <a:solidFill>
                  <a:srgbClr val="C4C224"/>
                </a:solidFill>
              </a:rPr>
              <a:t>MODEL FOR IMPROVEMENT</a:t>
            </a:r>
            <a:br>
              <a:rPr lang="en-CA" sz="3000" b="1" spc="225" dirty="0">
                <a:solidFill>
                  <a:srgbClr val="C4C224"/>
                </a:solidFill>
              </a:rPr>
            </a:br>
            <a:r>
              <a:rPr lang="en-CA" sz="3000" b="1" spc="225" dirty="0">
                <a:solidFill>
                  <a:srgbClr val="C4C224"/>
                </a:solidFill>
              </a:rPr>
              <a:t>TRANSITIONS OF CARE CHECKLIST</a:t>
            </a:r>
            <a:endParaRPr lang="en-CA" sz="3000" spc="225" dirty="0">
              <a:latin typeface="Gill Sans MT" panose="020B0502020104020203" pitchFamily="34" charset="0"/>
            </a:endParaRPr>
          </a:p>
        </p:txBody>
      </p:sp>
      <p:pic>
        <p:nvPicPr>
          <p:cNvPr id="9" name="Picture 8">
            <a:extLst>
              <a:ext uri="{FF2B5EF4-FFF2-40B4-BE49-F238E27FC236}">
                <a16:creationId xmlns:a16="http://schemas.microsoft.com/office/drawing/2014/main" id="{F752CEE2-7692-45A8-BC38-7E5F598754CA}"/>
              </a:ext>
            </a:extLst>
          </p:cNvPr>
          <p:cNvPicPr>
            <a:picLocks noChangeAspect="1"/>
          </p:cNvPicPr>
          <p:nvPr/>
        </p:nvPicPr>
        <p:blipFill rotWithShape="1">
          <a:blip r:embed="rId3"/>
          <a:srcRect l="21650" t="43000" r="22438" b="47200"/>
          <a:stretch/>
        </p:blipFill>
        <p:spPr>
          <a:xfrm>
            <a:off x="1214060" y="2255640"/>
            <a:ext cx="6715882" cy="662129"/>
          </a:xfrm>
          <a:prstGeom prst="rect">
            <a:avLst/>
          </a:prstGeom>
        </p:spPr>
      </p:pic>
      <p:sp>
        <p:nvSpPr>
          <p:cNvPr id="5" name="TextBox 4">
            <a:extLst>
              <a:ext uri="{FF2B5EF4-FFF2-40B4-BE49-F238E27FC236}">
                <a16:creationId xmlns:a16="http://schemas.microsoft.com/office/drawing/2014/main" id="{2AE66226-8934-4A48-A797-24BED746450A}"/>
              </a:ext>
            </a:extLst>
          </p:cNvPr>
          <p:cNvSpPr txBox="1"/>
          <p:nvPr/>
        </p:nvSpPr>
        <p:spPr>
          <a:xfrm>
            <a:off x="1115616" y="3645024"/>
            <a:ext cx="7200800" cy="1477328"/>
          </a:xfrm>
          <a:prstGeom prst="rect">
            <a:avLst/>
          </a:prstGeom>
          <a:noFill/>
          <a:ln w="25400">
            <a:solidFill>
              <a:schemeClr val="accent2"/>
            </a:solidFill>
          </a:ln>
        </p:spPr>
        <p:txBody>
          <a:bodyPr wrap="square" rtlCol="0">
            <a:spAutoFit/>
          </a:bodyPr>
          <a:lstStyle/>
          <a:p>
            <a:r>
              <a:rPr lang="en-CA" dirty="0"/>
              <a:t>[Respond here]</a:t>
            </a:r>
          </a:p>
          <a:p>
            <a:endParaRPr lang="en-CA" b="1" dirty="0"/>
          </a:p>
          <a:p>
            <a:endParaRPr lang="en-CA" b="1" dirty="0"/>
          </a:p>
          <a:p>
            <a:endParaRPr lang="en-CA" b="1" dirty="0"/>
          </a:p>
          <a:p>
            <a:endParaRPr lang="en-CA" b="1" dirty="0"/>
          </a:p>
        </p:txBody>
      </p:sp>
    </p:spTree>
    <p:extLst>
      <p:ext uri="{BB962C8B-B14F-4D97-AF65-F5344CB8AC3E}">
        <p14:creationId xmlns:p14="http://schemas.microsoft.com/office/powerpoint/2010/main" val="1801724541"/>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695692"/>
            <a:ext cx="6172200" cy="857250"/>
          </a:xfrm>
        </p:spPr>
        <p:txBody>
          <a:bodyPr>
            <a:noAutofit/>
          </a:bodyPr>
          <a:lstStyle/>
          <a:p>
            <a:r>
              <a:rPr lang="en-CA" sz="3000" b="1" spc="225" dirty="0">
                <a:solidFill>
                  <a:srgbClr val="C4C224"/>
                </a:solidFill>
              </a:rPr>
              <a:t>PDSA CYCLE # 1</a:t>
            </a:r>
            <a:br>
              <a:rPr lang="en-CA" sz="3000" spc="225" dirty="0">
                <a:solidFill>
                  <a:schemeClr val="bg1"/>
                </a:solidFill>
                <a:latin typeface="Gill Sans MT" panose="020B0502020104020203" pitchFamily="34" charset="0"/>
              </a:rPr>
            </a:br>
            <a:endParaRPr lang="en-CA" sz="3000" spc="225" dirty="0">
              <a:solidFill>
                <a:schemeClr val="bg1"/>
              </a:solidFill>
              <a:latin typeface="Gill Sans MT" panose="020B0502020104020203" pitchFamily="34" charset="0"/>
            </a:endParaRPr>
          </a:p>
        </p:txBody>
      </p:sp>
      <p:grpSp>
        <p:nvGrpSpPr>
          <p:cNvPr id="3" name="Group 2"/>
          <p:cNvGrpSpPr/>
          <p:nvPr/>
        </p:nvGrpSpPr>
        <p:grpSpPr>
          <a:xfrm>
            <a:off x="1571272" y="1338350"/>
            <a:ext cx="987680" cy="802743"/>
            <a:chOff x="571029" y="1561690"/>
            <a:chExt cx="1316906" cy="1070324"/>
          </a:xfrm>
        </p:grpSpPr>
        <p:sp>
          <p:nvSpPr>
            <p:cNvPr id="6" name="Teardrop 5"/>
            <p:cNvSpPr/>
            <p:nvPr/>
          </p:nvSpPr>
          <p:spPr>
            <a:xfrm rot="2700000">
              <a:off x="644841" y="1561690"/>
              <a:ext cx="1070324" cy="1070324"/>
            </a:xfrm>
            <a:prstGeom prst="teardrop">
              <a:avLst/>
            </a:prstGeom>
            <a:solidFill>
              <a:srgbClr val="D8E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a:endParaRPr>
            </a:p>
          </p:txBody>
        </p:sp>
        <p:sp>
          <p:nvSpPr>
            <p:cNvPr id="7" name="TextBox 6"/>
            <p:cNvSpPr txBox="1"/>
            <p:nvPr/>
          </p:nvSpPr>
          <p:spPr>
            <a:xfrm>
              <a:off x="571029" y="1905783"/>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PLAN</a:t>
              </a:r>
            </a:p>
          </p:txBody>
        </p:sp>
      </p:grpSp>
      <p:grpSp>
        <p:nvGrpSpPr>
          <p:cNvPr id="4" name="Group 3"/>
          <p:cNvGrpSpPr/>
          <p:nvPr/>
        </p:nvGrpSpPr>
        <p:grpSpPr>
          <a:xfrm>
            <a:off x="1453839" y="3705043"/>
            <a:ext cx="987680" cy="811261"/>
            <a:chOff x="539552" y="2788928"/>
            <a:chExt cx="1316906" cy="1081681"/>
          </a:xfrm>
        </p:grpSpPr>
        <p:sp>
          <p:nvSpPr>
            <p:cNvPr id="9" name="Teardrop 8"/>
            <p:cNvSpPr/>
            <p:nvPr/>
          </p:nvSpPr>
          <p:spPr>
            <a:xfrm rot="2700000">
              <a:off x="622762" y="2788928"/>
              <a:ext cx="1081681" cy="1081681"/>
            </a:xfrm>
            <a:prstGeom prst="teardrop">
              <a:avLst/>
            </a:prstGeom>
            <a:solidFill>
              <a:srgbClr val="E0E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dirty="0">
                <a:solidFill>
                  <a:prstClr val="white"/>
                </a:solidFill>
                <a:latin typeface="Calibri"/>
              </a:endParaRPr>
            </a:p>
          </p:txBody>
        </p:sp>
        <p:sp>
          <p:nvSpPr>
            <p:cNvPr id="10" name="TextBox 9"/>
            <p:cNvSpPr txBox="1"/>
            <p:nvPr/>
          </p:nvSpPr>
          <p:spPr>
            <a:xfrm>
              <a:off x="539552" y="3140377"/>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DO</a:t>
              </a:r>
            </a:p>
          </p:txBody>
        </p:sp>
      </p:grpSp>
      <p:sp>
        <p:nvSpPr>
          <p:cNvPr id="8" name="TextBox 7"/>
          <p:cNvSpPr txBox="1"/>
          <p:nvPr/>
        </p:nvSpPr>
        <p:spPr>
          <a:xfrm>
            <a:off x="2817697" y="1444931"/>
            <a:ext cx="4737188" cy="646331"/>
          </a:xfrm>
          <a:prstGeom prst="rect">
            <a:avLst/>
          </a:prstGeom>
          <a:noFill/>
        </p:spPr>
        <p:txBody>
          <a:bodyPr wrap="square" rtlCol="0">
            <a:spAutoFit/>
          </a:bodyPr>
          <a:lstStyle/>
          <a:p>
            <a:pPr>
              <a:defRPr/>
            </a:pPr>
            <a:r>
              <a:rPr lang="en-CA" dirty="0">
                <a:solidFill>
                  <a:prstClr val="white">
                    <a:lumMod val="65000"/>
                  </a:prstClr>
                </a:solidFill>
              </a:rPr>
              <a:t>Determine what you want to learn and how you can learn it</a:t>
            </a:r>
          </a:p>
        </p:txBody>
      </p:sp>
      <p:sp>
        <p:nvSpPr>
          <p:cNvPr id="16" name="TextBox 15"/>
          <p:cNvSpPr txBox="1"/>
          <p:nvPr/>
        </p:nvSpPr>
        <p:spPr>
          <a:xfrm>
            <a:off x="2804083" y="3799049"/>
            <a:ext cx="4737188" cy="646331"/>
          </a:xfrm>
          <a:prstGeom prst="rect">
            <a:avLst/>
          </a:prstGeom>
          <a:noFill/>
        </p:spPr>
        <p:txBody>
          <a:bodyPr wrap="square" rtlCol="0">
            <a:spAutoFit/>
          </a:bodyPr>
          <a:lstStyle/>
          <a:p>
            <a:pPr>
              <a:defRPr/>
            </a:pPr>
            <a:r>
              <a:rPr lang="en-CA" dirty="0">
                <a:solidFill>
                  <a:prstClr val="white">
                    <a:lumMod val="65000"/>
                  </a:prstClr>
                </a:solidFill>
              </a:rPr>
              <a:t>Test and measure to find out if your prediction was right</a:t>
            </a:r>
          </a:p>
        </p:txBody>
      </p:sp>
      <p:sp>
        <p:nvSpPr>
          <p:cNvPr id="20" name="Rectangle 19"/>
          <p:cNvSpPr/>
          <p:nvPr/>
        </p:nvSpPr>
        <p:spPr>
          <a:xfrm>
            <a:off x="1365656" y="5589241"/>
            <a:ext cx="1011815" cy="219291"/>
          </a:xfrm>
          <a:prstGeom prst="rect">
            <a:avLst/>
          </a:prstGeom>
        </p:spPr>
        <p:txBody>
          <a:bodyPr wrap="none">
            <a:spAutoFit/>
          </a:bodyPr>
          <a:lstStyle/>
          <a:p>
            <a:pPr marL="0" lvl="1">
              <a:defRPr/>
            </a:pPr>
            <a:r>
              <a:rPr lang="en-US" sz="825" i="1">
                <a:solidFill>
                  <a:prstClr val="white"/>
                </a:solidFill>
                <a:latin typeface="Gill Sans MT" panose="020B0502020104020203" pitchFamily="34" charset="0"/>
              </a:rPr>
              <a:t>(Langley et al, 2009)</a:t>
            </a:r>
            <a:endParaRPr lang="en-CA" sz="825" i="1" dirty="0">
              <a:solidFill>
                <a:prstClr val="white"/>
              </a:solidFill>
              <a:latin typeface="Gill Sans MT" panose="020B0502020104020203" pitchFamily="34" charset="0"/>
            </a:endParaRPr>
          </a:p>
        </p:txBody>
      </p:sp>
      <p:sp>
        <p:nvSpPr>
          <p:cNvPr id="12" name="TextBox 11">
            <a:extLst>
              <a:ext uri="{FF2B5EF4-FFF2-40B4-BE49-F238E27FC236}">
                <a16:creationId xmlns:a16="http://schemas.microsoft.com/office/drawing/2014/main" id="{EF02D45A-0902-41B6-A3F8-268D88F02999}"/>
              </a:ext>
            </a:extLst>
          </p:cNvPr>
          <p:cNvSpPr txBox="1"/>
          <p:nvPr/>
        </p:nvSpPr>
        <p:spPr>
          <a:xfrm>
            <a:off x="1187624" y="2164428"/>
            <a:ext cx="7200800" cy="1477328"/>
          </a:xfrm>
          <a:prstGeom prst="rect">
            <a:avLst/>
          </a:prstGeom>
          <a:noFill/>
          <a:ln w="25400">
            <a:solidFill>
              <a:schemeClr val="accent2"/>
            </a:solidFill>
          </a:ln>
        </p:spPr>
        <p:txBody>
          <a:bodyPr wrap="square" rtlCol="0">
            <a:spAutoFit/>
          </a:bodyPr>
          <a:lstStyle/>
          <a:p>
            <a:r>
              <a:rPr lang="en-CA" dirty="0"/>
              <a:t>[Respond here]</a:t>
            </a:r>
          </a:p>
          <a:p>
            <a:endParaRPr lang="en-CA" b="1" dirty="0"/>
          </a:p>
          <a:p>
            <a:endParaRPr lang="en-CA" b="1" dirty="0"/>
          </a:p>
          <a:p>
            <a:endParaRPr lang="en-CA" b="1" dirty="0"/>
          </a:p>
          <a:p>
            <a:endParaRPr lang="en-CA" b="1" dirty="0"/>
          </a:p>
        </p:txBody>
      </p:sp>
      <p:sp>
        <p:nvSpPr>
          <p:cNvPr id="13" name="TextBox 12">
            <a:extLst>
              <a:ext uri="{FF2B5EF4-FFF2-40B4-BE49-F238E27FC236}">
                <a16:creationId xmlns:a16="http://schemas.microsoft.com/office/drawing/2014/main" id="{85CCE748-D7E2-4E32-A68C-5D27F512B7BB}"/>
              </a:ext>
            </a:extLst>
          </p:cNvPr>
          <p:cNvSpPr txBox="1"/>
          <p:nvPr/>
        </p:nvSpPr>
        <p:spPr>
          <a:xfrm>
            <a:off x="1187624" y="4543960"/>
            <a:ext cx="7360643" cy="1477328"/>
          </a:xfrm>
          <a:prstGeom prst="rect">
            <a:avLst/>
          </a:prstGeom>
          <a:noFill/>
          <a:ln w="25400">
            <a:solidFill>
              <a:schemeClr val="accent2"/>
            </a:solidFill>
          </a:ln>
        </p:spPr>
        <p:txBody>
          <a:bodyPr wrap="square" rtlCol="0">
            <a:spAutoFit/>
          </a:bodyPr>
          <a:lstStyle/>
          <a:p>
            <a:r>
              <a:rPr lang="en-CA" dirty="0"/>
              <a:t>[Respond here]</a:t>
            </a:r>
          </a:p>
          <a:p>
            <a:endParaRPr lang="en-CA" b="1" dirty="0"/>
          </a:p>
          <a:p>
            <a:endParaRPr lang="en-CA" b="1" dirty="0"/>
          </a:p>
          <a:p>
            <a:endParaRPr lang="en-CA" b="1" dirty="0"/>
          </a:p>
          <a:p>
            <a:endParaRPr lang="en-CA" b="1" dirty="0"/>
          </a:p>
        </p:txBody>
      </p:sp>
    </p:spTree>
    <p:extLst>
      <p:ext uri="{BB962C8B-B14F-4D97-AF65-F5344CB8AC3E}">
        <p14:creationId xmlns:p14="http://schemas.microsoft.com/office/powerpoint/2010/main" val="166097560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1221600"/>
            <a:ext cx="6172200" cy="857250"/>
          </a:xfrm>
        </p:spPr>
        <p:txBody>
          <a:bodyPr>
            <a:noAutofit/>
          </a:bodyPr>
          <a:lstStyle/>
          <a:p>
            <a:r>
              <a:rPr lang="en-CA" sz="3000" b="1" spc="225" dirty="0">
                <a:solidFill>
                  <a:srgbClr val="C4C224"/>
                </a:solidFill>
              </a:rPr>
              <a:t>PDSA CYCLE #1</a:t>
            </a:r>
            <a:br>
              <a:rPr lang="en-CA" sz="3000" spc="225" dirty="0">
                <a:solidFill>
                  <a:schemeClr val="bg1"/>
                </a:solidFill>
                <a:latin typeface="Gill Sans MT" panose="020B0502020104020203" pitchFamily="34" charset="0"/>
              </a:rPr>
            </a:br>
            <a:endParaRPr lang="en-CA" sz="3000" spc="225" dirty="0">
              <a:solidFill>
                <a:schemeClr val="bg1"/>
              </a:solidFill>
              <a:latin typeface="Gill Sans MT" panose="020B0502020104020203" pitchFamily="34" charset="0"/>
            </a:endParaRPr>
          </a:p>
        </p:txBody>
      </p:sp>
      <p:grpSp>
        <p:nvGrpSpPr>
          <p:cNvPr id="5" name="Group 4"/>
          <p:cNvGrpSpPr/>
          <p:nvPr/>
        </p:nvGrpSpPr>
        <p:grpSpPr>
          <a:xfrm>
            <a:off x="1531602" y="1412776"/>
            <a:ext cx="987680" cy="822518"/>
            <a:chOff x="567155" y="4034703"/>
            <a:chExt cx="1316906" cy="1096691"/>
          </a:xfrm>
        </p:grpSpPr>
        <p:sp>
          <p:nvSpPr>
            <p:cNvPr id="11" name="Teardrop 10"/>
            <p:cNvSpPr/>
            <p:nvPr/>
          </p:nvSpPr>
          <p:spPr>
            <a:xfrm rot="2700000">
              <a:off x="600769" y="4034703"/>
              <a:ext cx="1096691" cy="1096691"/>
            </a:xfrm>
            <a:prstGeom prst="teardrop">
              <a:avLst/>
            </a:prstGeom>
            <a:solidFill>
              <a:srgbClr val="E9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a:endParaRPr>
            </a:p>
          </p:txBody>
        </p:sp>
        <p:sp>
          <p:nvSpPr>
            <p:cNvPr id="12" name="TextBox 11"/>
            <p:cNvSpPr txBox="1"/>
            <p:nvPr/>
          </p:nvSpPr>
          <p:spPr>
            <a:xfrm>
              <a:off x="567155" y="4415520"/>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STUDY</a:t>
              </a:r>
            </a:p>
          </p:txBody>
        </p:sp>
      </p:grpSp>
      <p:grpSp>
        <p:nvGrpSpPr>
          <p:cNvPr id="19" name="Group 18"/>
          <p:cNvGrpSpPr/>
          <p:nvPr/>
        </p:nvGrpSpPr>
        <p:grpSpPr>
          <a:xfrm>
            <a:off x="1528428" y="3806423"/>
            <a:ext cx="987680" cy="823199"/>
            <a:chOff x="539552" y="5281511"/>
            <a:chExt cx="1316906" cy="1097599"/>
          </a:xfrm>
        </p:grpSpPr>
        <p:sp>
          <p:nvSpPr>
            <p:cNvPr id="14" name="Teardrop 13"/>
            <p:cNvSpPr/>
            <p:nvPr/>
          </p:nvSpPr>
          <p:spPr>
            <a:xfrm rot="2700000">
              <a:off x="603547" y="5281511"/>
              <a:ext cx="1097599" cy="1097599"/>
            </a:xfrm>
            <a:prstGeom prst="teardrop">
              <a:avLst/>
            </a:prstGeom>
            <a:solidFill>
              <a:srgbClr val="F6F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a:endParaRPr>
            </a:p>
          </p:txBody>
        </p:sp>
        <p:sp>
          <p:nvSpPr>
            <p:cNvPr id="15" name="TextBox 14"/>
            <p:cNvSpPr txBox="1"/>
            <p:nvPr/>
          </p:nvSpPr>
          <p:spPr>
            <a:xfrm>
              <a:off x="539552" y="5640999"/>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ACT</a:t>
              </a:r>
            </a:p>
          </p:txBody>
        </p:sp>
      </p:grpSp>
      <p:sp>
        <p:nvSpPr>
          <p:cNvPr id="17" name="TextBox 16"/>
          <p:cNvSpPr txBox="1"/>
          <p:nvPr/>
        </p:nvSpPr>
        <p:spPr>
          <a:xfrm>
            <a:off x="2817697" y="1642865"/>
            <a:ext cx="4737188" cy="369332"/>
          </a:xfrm>
          <a:prstGeom prst="rect">
            <a:avLst/>
          </a:prstGeom>
          <a:noFill/>
        </p:spPr>
        <p:txBody>
          <a:bodyPr wrap="square" rtlCol="0">
            <a:spAutoFit/>
          </a:bodyPr>
          <a:lstStyle/>
          <a:p>
            <a:pPr>
              <a:defRPr/>
            </a:pPr>
            <a:r>
              <a:rPr lang="en-CA" dirty="0">
                <a:solidFill>
                  <a:prstClr val="white">
                    <a:lumMod val="65000"/>
                  </a:prstClr>
                </a:solidFill>
                <a:latin typeface="Gill Sans MT" panose="020B0502020104020203" pitchFamily="34" charset="0"/>
              </a:rPr>
              <a:t>Compare your prediction to the actual result</a:t>
            </a:r>
          </a:p>
        </p:txBody>
      </p:sp>
      <p:sp>
        <p:nvSpPr>
          <p:cNvPr id="18" name="TextBox 17"/>
          <p:cNvSpPr txBox="1"/>
          <p:nvPr/>
        </p:nvSpPr>
        <p:spPr>
          <a:xfrm>
            <a:off x="2817325" y="4018331"/>
            <a:ext cx="4737188" cy="369332"/>
          </a:xfrm>
          <a:prstGeom prst="rect">
            <a:avLst/>
          </a:prstGeom>
          <a:noFill/>
        </p:spPr>
        <p:txBody>
          <a:bodyPr wrap="square" rtlCol="0">
            <a:spAutoFit/>
          </a:bodyPr>
          <a:lstStyle/>
          <a:p>
            <a:pPr>
              <a:defRPr/>
            </a:pPr>
            <a:r>
              <a:rPr lang="en-CA" dirty="0">
                <a:solidFill>
                  <a:prstClr val="white">
                    <a:lumMod val="65000"/>
                  </a:prstClr>
                </a:solidFill>
                <a:latin typeface="Gill Sans MT" panose="020B0502020104020203" pitchFamily="34" charset="0"/>
              </a:rPr>
              <a:t>Decide what to do next </a:t>
            </a:r>
          </a:p>
        </p:txBody>
      </p:sp>
      <p:sp>
        <p:nvSpPr>
          <p:cNvPr id="20" name="Rectangle 19"/>
          <p:cNvSpPr/>
          <p:nvPr/>
        </p:nvSpPr>
        <p:spPr>
          <a:xfrm>
            <a:off x="1365656" y="5589241"/>
            <a:ext cx="1011815" cy="219291"/>
          </a:xfrm>
          <a:prstGeom prst="rect">
            <a:avLst/>
          </a:prstGeom>
        </p:spPr>
        <p:txBody>
          <a:bodyPr wrap="none">
            <a:spAutoFit/>
          </a:bodyPr>
          <a:lstStyle/>
          <a:p>
            <a:pPr marL="0" lvl="1">
              <a:defRPr/>
            </a:pPr>
            <a:r>
              <a:rPr lang="en-US" sz="825" i="1">
                <a:solidFill>
                  <a:prstClr val="white"/>
                </a:solidFill>
                <a:latin typeface="Gill Sans MT" panose="020B0502020104020203" pitchFamily="34" charset="0"/>
              </a:rPr>
              <a:t>(Langley et al, 2009)</a:t>
            </a:r>
            <a:endParaRPr lang="en-CA" sz="825" i="1" dirty="0">
              <a:solidFill>
                <a:prstClr val="white"/>
              </a:solidFill>
              <a:latin typeface="Gill Sans MT" panose="020B0502020104020203" pitchFamily="34" charset="0"/>
            </a:endParaRPr>
          </a:p>
        </p:txBody>
      </p:sp>
      <p:sp>
        <p:nvSpPr>
          <p:cNvPr id="13" name="TextBox 12">
            <a:extLst>
              <a:ext uri="{FF2B5EF4-FFF2-40B4-BE49-F238E27FC236}">
                <a16:creationId xmlns:a16="http://schemas.microsoft.com/office/drawing/2014/main" id="{500FBC74-9153-4BCE-97E5-C13B8935B6FF}"/>
              </a:ext>
            </a:extLst>
          </p:cNvPr>
          <p:cNvSpPr txBox="1"/>
          <p:nvPr/>
        </p:nvSpPr>
        <p:spPr>
          <a:xfrm>
            <a:off x="1259632" y="2276600"/>
            <a:ext cx="7200800" cy="1477328"/>
          </a:xfrm>
          <a:prstGeom prst="rect">
            <a:avLst/>
          </a:prstGeom>
          <a:noFill/>
          <a:ln w="25400">
            <a:solidFill>
              <a:schemeClr val="accent2"/>
            </a:solidFill>
          </a:ln>
        </p:spPr>
        <p:txBody>
          <a:bodyPr wrap="square" rtlCol="0">
            <a:spAutoFit/>
          </a:bodyPr>
          <a:lstStyle/>
          <a:p>
            <a:r>
              <a:rPr lang="en-CA" dirty="0"/>
              <a:t>[Respond here]</a:t>
            </a:r>
          </a:p>
          <a:p>
            <a:endParaRPr lang="en-CA" b="1" dirty="0"/>
          </a:p>
          <a:p>
            <a:endParaRPr lang="en-CA" b="1" dirty="0"/>
          </a:p>
          <a:p>
            <a:endParaRPr lang="en-CA" b="1" dirty="0"/>
          </a:p>
          <a:p>
            <a:endParaRPr lang="en-CA" b="1" dirty="0"/>
          </a:p>
        </p:txBody>
      </p:sp>
      <p:sp>
        <p:nvSpPr>
          <p:cNvPr id="16" name="TextBox 15">
            <a:extLst>
              <a:ext uri="{FF2B5EF4-FFF2-40B4-BE49-F238E27FC236}">
                <a16:creationId xmlns:a16="http://schemas.microsoft.com/office/drawing/2014/main" id="{533BA899-296B-4ED0-B5BD-5DD6EF1AEDF0}"/>
              </a:ext>
            </a:extLst>
          </p:cNvPr>
          <p:cNvSpPr txBox="1"/>
          <p:nvPr/>
        </p:nvSpPr>
        <p:spPr>
          <a:xfrm>
            <a:off x="1259632" y="4709774"/>
            <a:ext cx="7200800" cy="1477328"/>
          </a:xfrm>
          <a:prstGeom prst="rect">
            <a:avLst/>
          </a:prstGeom>
          <a:noFill/>
          <a:ln w="25400">
            <a:solidFill>
              <a:schemeClr val="accent2"/>
            </a:solidFill>
          </a:ln>
        </p:spPr>
        <p:txBody>
          <a:bodyPr wrap="square" rtlCol="0">
            <a:spAutoFit/>
          </a:bodyPr>
          <a:lstStyle/>
          <a:p>
            <a:r>
              <a:rPr lang="en-CA" dirty="0"/>
              <a:t>[Respond here]</a:t>
            </a:r>
          </a:p>
          <a:p>
            <a:endParaRPr lang="en-CA" b="1" dirty="0"/>
          </a:p>
          <a:p>
            <a:endParaRPr lang="en-CA" b="1" dirty="0"/>
          </a:p>
          <a:p>
            <a:endParaRPr lang="en-CA" b="1" dirty="0"/>
          </a:p>
          <a:p>
            <a:endParaRPr lang="en-CA" b="1" dirty="0"/>
          </a:p>
        </p:txBody>
      </p:sp>
    </p:spTree>
    <p:extLst>
      <p:ext uri="{BB962C8B-B14F-4D97-AF65-F5344CB8AC3E}">
        <p14:creationId xmlns:p14="http://schemas.microsoft.com/office/powerpoint/2010/main" val="56658568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1221600"/>
            <a:ext cx="6172200" cy="857250"/>
          </a:xfrm>
        </p:spPr>
        <p:txBody>
          <a:bodyPr>
            <a:noAutofit/>
          </a:bodyPr>
          <a:lstStyle/>
          <a:p>
            <a:r>
              <a:rPr lang="en-CA" sz="3000" b="1" spc="225" dirty="0">
                <a:solidFill>
                  <a:srgbClr val="C4C224"/>
                </a:solidFill>
              </a:rPr>
              <a:t>PDSA CYCLE # 2 (optional)</a:t>
            </a:r>
            <a:br>
              <a:rPr lang="en-CA" sz="3000" spc="225" dirty="0">
                <a:solidFill>
                  <a:schemeClr val="bg1"/>
                </a:solidFill>
                <a:latin typeface="Gill Sans MT" panose="020B0502020104020203" pitchFamily="34" charset="0"/>
              </a:rPr>
            </a:br>
            <a:endParaRPr lang="en-CA" sz="3000" spc="225" dirty="0">
              <a:solidFill>
                <a:schemeClr val="bg1"/>
              </a:solidFill>
              <a:latin typeface="Gill Sans MT" panose="020B0502020104020203" pitchFamily="34" charset="0"/>
            </a:endParaRPr>
          </a:p>
        </p:txBody>
      </p:sp>
      <p:grpSp>
        <p:nvGrpSpPr>
          <p:cNvPr id="3" name="Group 2"/>
          <p:cNvGrpSpPr/>
          <p:nvPr/>
        </p:nvGrpSpPr>
        <p:grpSpPr>
          <a:xfrm>
            <a:off x="1571272" y="1864258"/>
            <a:ext cx="987680" cy="802743"/>
            <a:chOff x="571029" y="1561690"/>
            <a:chExt cx="1316906" cy="1070324"/>
          </a:xfrm>
        </p:grpSpPr>
        <p:sp>
          <p:nvSpPr>
            <p:cNvPr id="6" name="Teardrop 5"/>
            <p:cNvSpPr/>
            <p:nvPr/>
          </p:nvSpPr>
          <p:spPr>
            <a:xfrm rot="2700000">
              <a:off x="644841" y="1561690"/>
              <a:ext cx="1070324" cy="1070324"/>
            </a:xfrm>
            <a:prstGeom prst="teardrop">
              <a:avLst/>
            </a:prstGeom>
            <a:solidFill>
              <a:srgbClr val="D8E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a:endParaRPr>
            </a:p>
          </p:txBody>
        </p:sp>
        <p:sp>
          <p:nvSpPr>
            <p:cNvPr id="7" name="TextBox 6"/>
            <p:cNvSpPr txBox="1"/>
            <p:nvPr/>
          </p:nvSpPr>
          <p:spPr>
            <a:xfrm>
              <a:off x="571029" y="1905783"/>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PLAN</a:t>
              </a:r>
            </a:p>
          </p:txBody>
        </p:sp>
      </p:grpSp>
      <p:grpSp>
        <p:nvGrpSpPr>
          <p:cNvPr id="4" name="Group 3"/>
          <p:cNvGrpSpPr/>
          <p:nvPr/>
        </p:nvGrpSpPr>
        <p:grpSpPr>
          <a:xfrm>
            <a:off x="1453839" y="4023067"/>
            <a:ext cx="987680" cy="811261"/>
            <a:chOff x="539552" y="2788928"/>
            <a:chExt cx="1316906" cy="1081681"/>
          </a:xfrm>
        </p:grpSpPr>
        <p:sp>
          <p:nvSpPr>
            <p:cNvPr id="9" name="Teardrop 8"/>
            <p:cNvSpPr/>
            <p:nvPr/>
          </p:nvSpPr>
          <p:spPr>
            <a:xfrm rot="2700000">
              <a:off x="622762" y="2788928"/>
              <a:ext cx="1081681" cy="1081681"/>
            </a:xfrm>
            <a:prstGeom prst="teardrop">
              <a:avLst/>
            </a:prstGeom>
            <a:solidFill>
              <a:srgbClr val="E0E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dirty="0">
                <a:solidFill>
                  <a:prstClr val="white"/>
                </a:solidFill>
                <a:latin typeface="Calibri"/>
              </a:endParaRPr>
            </a:p>
          </p:txBody>
        </p:sp>
        <p:sp>
          <p:nvSpPr>
            <p:cNvPr id="10" name="TextBox 9"/>
            <p:cNvSpPr txBox="1"/>
            <p:nvPr/>
          </p:nvSpPr>
          <p:spPr>
            <a:xfrm>
              <a:off x="539552" y="3140377"/>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DO</a:t>
              </a:r>
            </a:p>
          </p:txBody>
        </p:sp>
      </p:grpSp>
      <p:sp>
        <p:nvSpPr>
          <p:cNvPr id="8" name="TextBox 7"/>
          <p:cNvSpPr txBox="1"/>
          <p:nvPr/>
        </p:nvSpPr>
        <p:spPr>
          <a:xfrm>
            <a:off x="2817697" y="1970839"/>
            <a:ext cx="4737188" cy="646331"/>
          </a:xfrm>
          <a:prstGeom prst="rect">
            <a:avLst/>
          </a:prstGeom>
          <a:noFill/>
        </p:spPr>
        <p:txBody>
          <a:bodyPr wrap="square" rtlCol="0">
            <a:spAutoFit/>
          </a:bodyPr>
          <a:lstStyle/>
          <a:p>
            <a:pPr>
              <a:defRPr/>
            </a:pPr>
            <a:r>
              <a:rPr lang="en-CA" dirty="0">
                <a:solidFill>
                  <a:prstClr val="white">
                    <a:lumMod val="65000"/>
                  </a:prstClr>
                </a:solidFill>
              </a:rPr>
              <a:t>Determine what you want to learn and how you can learn it</a:t>
            </a:r>
          </a:p>
        </p:txBody>
      </p:sp>
      <p:sp>
        <p:nvSpPr>
          <p:cNvPr id="16" name="TextBox 15"/>
          <p:cNvSpPr txBox="1"/>
          <p:nvPr/>
        </p:nvSpPr>
        <p:spPr>
          <a:xfrm>
            <a:off x="2804083" y="4117073"/>
            <a:ext cx="4737188" cy="646331"/>
          </a:xfrm>
          <a:prstGeom prst="rect">
            <a:avLst/>
          </a:prstGeom>
          <a:noFill/>
        </p:spPr>
        <p:txBody>
          <a:bodyPr wrap="square" rtlCol="0">
            <a:spAutoFit/>
          </a:bodyPr>
          <a:lstStyle/>
          <a:p>
            <a:pPr>
              <a:defRPr/>
            </a:pPr>
            <a:r>
              <a:rPr lang="en-CA" dirty="0">
                <a:solidFill>
                  <a:prstClr val="white">
                    <a:lumMod val="65000"/>
                  </a:prstClr>
                </a:solidFill>
              </a:rPr>
              <a:t>Test and measure to find out if your prediction was right</a:t>
            </a:r>
          </a:p>
        </p:txBody>
      </p:sp>
      <p:sp>
        <p:nvSpPr>
          <p:cNvPr id="20" name="Rectangle 19"/>
          <p:cNvSpPr/>
          <p:nvPr/>
        </p:nvSpPr>
        <p:spPr>
          <a:xfrm>
            <a:off x="1365656" y="5589241"/>
            <a:ext cx="1011815" cy="219291"/>
          </a:xfrm>
          <a:prstGeom prst="rect">
            <a:avLst/>
          </a:prstGeom>
        </p:spPr>
        <p:txBody>
          <a:bodyPr wrap="none">
            <a:spAutoFit/>
          </a:bodyPr>
          <a:lstStyle/>
          <a:p>
            <a:pPr marL="0" lvl="1">
              <a:defRPr/>
            </a:pPr>
            <a:r>
              <a:rPr lang="en-US" sz="825" i="1">
                <a:solidFill>
                  <a:prstClr val="white"/>
                </a:solidFill>
                <a:latin typeface="Gill Sans MT" panose="020B0502020104020203" pitchFamily="34" charset="0"/>
              </a:rPr>
              <a:t>(Langley et al, 2009)</a:t>
            </a:r>
            <a:endParaRPr lang="en-CA" sz="825" i="1" dirty="0">
              <a:solidFill>
                <a:prstClr val="white"/>
              </a:solidFill>
              <a:latin typeface="Gill Sans MT" panose="020B0502020104020203" pitchFamily="34" charset="0"/>
            </a:endParaRPr>
          </a:p>
        </p:txBody>
      </p:sp>
    </p:spTree>
    <p:extLst>
      <p:ext uri="{BB962C8B-B14F-4D97-AF65-F5344CB8AC3E}">
        <p14:creationId xmlns:p14="http://schemas.microsoft.com/office/powerpoint/2010/main" val="270183065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1221600"/>
            <a:ext cx="6172200" cy="857250"/>
          </a:xfrm>
        </p:spPr>
        <p:txBody>
          <a:bodyPr>
            <a:noAutofit/>
          </a:bodyPr>
          <a:lstStyle/>
          <a:p>
            <a:r>
              <a:rPr lang="en-CA" sz="3000" b="1" spc="225" dirty="0">
                <a:solidFill>
                  <a:srgbClr val="C4C224"/>
                </a:solidFill>
              </a:rPr>
              <a:t>PDSA CYCLE #2 (optional)</a:t>
            </a:r>
            <a:br>
              <a:rPr lang="en-CA" sz="3000" spc="225" dirty="0">
                <a:solidFill>
                  <a:schemeClr val="bg1"/>
                </a:solidFill>
                <a:latin typeface="Gill Sans MT" panose="020B0502020104020203" pitchFamily="34" charset="0"/>
              </a:rPr>
            </a:br>
            <a:endParaRPr lang="en-CA" sz="3000" spc="225" dirty="0">
              <a:solidFill>
                <a:schemeClr val="bg1"/>
              </a:solidFill>
              <a:latin typeface="Gill Sans MT" panose="020B0502020104020203" pitchFamily="34" charset="0"/>
            </a:endParaRPr>
          </a:p>
        </p:txBody>
      </p:sp>
      <p:grpSp>
        <p:nvGrpSpPr>
          <p:cNvPr id="5" name="Group 4"/>
          <p:cNvGrpSpPr/>
          <p:nvPr/>
        </p:nvGrpSpPr>
        <p:grpSpPr>
          <a:xfrm>
            <a:off x="1531602" y="1885359"/>
            <a:ext cx="987680" cy="822518"/>
            <a:chOff x="567155" y="4034703"/>
            <a:chExt cx="1316906" cy="1096691"/>
          </a:xfrm>
        </p:grpSpPr>
        <p:sp>
          <p:nvSpPr>
            <p:cNvPr id="11" name="Teardrop 10"/>
            <p:cNvSpPr/>
            <p:nvPr/>
          </p:nvSpPr>
          <p:spPr>
            <a:xfrm rot="2700000">
              <a:off x="600769" y="4034703"/>
              <a:ext cx="1096691" cy="1096691"/>
            </a:xfrm>
            <a:prstGeom prst="teardrop">
              <a:avLst/>
            </a:prstGeom>
            <a:solidFill>
              <a:srgbClr val="E9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a:endParaRPr>
            </a:p>
          </p:txBody>
        </p:sp>
        <p:sp>
          <p:nvSpPr>
            <p:cNvPr id="12" name="TextBox 11"/>
            <p:cNvSpPr txBox="1"/>
            <p:nvPr/>
          </p:nvSpPr>
          <p:spPr>
            <a:xfrm>
              <a:off x="567155" y="4415520"/>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STUDY</a:t>
              </a:r>
            </a:p>
          </p:txBody>
        </p:sp>
      </p:grpSp>
      <p:grpSp>
        <p:nvGrpSpPr>
          <p:cNvPr id="19" name="Group 18"/>
          <p:cNvGrpSpPr/>
          <p:nvPr/>
        </p:nvGrpSpPr>
        <p:grpSpPr>
          <a:xfrm>
            <a:off x="1444921" y="4144402"/>
            <a:ext cx="987680" cy="823199"/>
            <a:chOff x="539552" y="5281511"/>
            <a:chExt cx="1316906" cy="1097599"/>
          </a:xfrm>
        </p:grpSpPr>
        <p:sp>
          <p:nvSpPr>
            <p:cNvPr id="14" name="Teardrop 13"/>
            <p:cNvSpPr/>
            <p:nvPr/>
          </p:nvSpPr>
          <p:spPr>
            <a:xfrm rot="2700000">
              <a:off x="603547" y="5281511"/>
              <a:ext cx="1097599" cy="1097599"/>
            </a:xfrm>
            <a:prstGeom prst="teardrop">
              <a:avLst/>
            </a:prstGeom>
            <a:solidFill>
              <a:srgbClr val="F6F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a:endParaRPr>
            </a:p>
          </p:txBody>
        </p:sp>
        <p:sp>
          <p:nvSpPr>
            <p:cNvPr id="15" name="TextBox 14"/>
            <p:cNvSpPr txBox="1"/>
            <p:nvPr/>
          </p:nvSpPr>
          <p:spPr>
            <a:xfrm>
              <a:off x="539552" y="5640999"/>
              <a:ext cx="1316906" cy="415499"/>
            </a:xfrm>
            <a:prstGeom prst="rect">
              <a:avLst/>
            </a:prstGeom>
            <a:noFill/>
          </p:spPr>
          <p:txBody>
            <a:bodyPr wrap="square" rtlCol="0">
              <a:spAutoFit/>
            </a:bodyPr>
            <a:lstStyle/>
            <a:p>
              <a:pPr algn="ctr">
                <a:defRPr/>
              </a:pPr>
              <a:r>
                <a:rPr lang="en-CA" sz="1425" spc="225" dirty="0">
                  <a:solidFill>
                    <a:prstClr val="black">
                      <a:lumMod val="75000"/>
                      <a:lumOff val="25000"/>
                    </a:prstClr>
                  </a:solidFill>
                  <a:latin typeface="Gill Sans MT" panose="020B0502020104020203" pitchFamily="34" charset="0"/>
                </a:rPr>
                <a:t>ACT</a:t>
              </a:r>
            </a:p>
          </p:txBody>
        </p:sp>
      </p:grpSp>
      <p:sp>
        <p:nvSpPr>
          <p:cNvPr id="17" name="TextBox 16"/>
          <p:cNvSpPr txBox="1"/>
          <p:nvPr/>
        </p:nvSpPr>
        <p:spPr>
          <a:xfrm>
            <a:off x="2817697" y="2115448"/>
            <a:ext cx="4737188" cy="369332"/>
          </a:xfrm>
          <a:prstGeom prst="rect">
            <a:avLst/>
          </a:prstGeom>
          <a:noFill/>
        </p:spPr>
        <p:txBody>
          <a:bodyPr wrap="square" rtlCol="0">
            <a:spAutoFit/>
          </a:bodyPr>
          <a:lstStyle/>
          <a:p>
            <a:pPr>
              <a:defRPr/>
            </a:pPr>
            <a:r>
              <a:rPr lang="en-CA" dirty="0">
                <a:solidFill>
                  <a:prstClr val="white">
                    <a:lumMod val="65000"/>
                  </a:prstClr>
                </a:solidFill>
                <a:latin typeface="Gill Sans MT" panose="020B0502020104020203" pitchFamily="34" charset="0"/>
              </a:rPr>
              <a:t>Compare your prediction to the actual result</a:t>
            </a:r>
          </a:p>
        </p:txBody>
      </p:sp>
      <p:sp>
        <p:nvSpPr>
          <p:cNvPr id="18" name="TextBox 17"/>
          <p:cNvSpPr txBox="1"/>
          <p:nvPr/>
        </p:nvSpPr>
        <p:spPr>
          <a:xfrm>
            <a:off x="2817697" y="4209753"/>
            <a:ext cx="4737188" cy="369332"/>
          </a:xfrm>
          <a:prstGeom prst="rect">
            <a:avLst/>
          </a:prstGeom>
          <a:noFill/>
        </p:spPr>
        <p:txBody>
          <a:bodyPr wrap="square" rtlCol="0">
            <a:spAutoFit/>
          </a:bodyPr>
          <a:lstStyle/>
          <a:p>
            <a:pPr>
              <a:defRPr/>
            </a:pPr>
            <a:r>
              <a:rPr lang="en-CA" dirty="0">
                <a:solidFill>
                  <a:prstClr val="white">
                    <a:lumMod val="65000"/>
                  </a:prstClr>
                </a:solidFill>
                <a:latin typeface="Gill Sans MT" panose="020B0502020104020203" pitchFamily="34" charset="0"/>
              </a:rPr>
              <a:t>Decide what to do next </a:t>
            </a:r>
          </a:p>
        </p:txBody>
      </p:sp>
      <p:sp>
        <p:nvSpPr>
          <p:cNvPr id="20" name="Rectangle 19"/>
          <p:cNvSpPr/>
          <p:nvPr/>
        </p:nvSpPr>
        <p:spPr>
          <a:xfrm>
            <a:off x="1365656" y="5589241"/>
            <a:ext cx="1011815" cy="219291"/>
          </a:xfrm>
          <a:prstGeom prst="rect">
            <a:avLst/>
          </a:prstGeom>
        </p:spPr>
        <p:txBody>
          <a:bodyPr wrap="none">
            <a:spAutoFit/>
          </a:bodyPr>
          <a:lstStyle/>
          <a:p>
            <a:pPr marL="0" lvl="1">
              <a:defRPr/>
            </a:pPr>
            <a:r>
              <a:rPr lang="en-US" sz="825" i="1">
                <a:solidFill>
                  <a:prstClr val="white"/>
                </a:solidFill>
                <a:latin typeface="Gill Sans MT" panose="020B0502020104020203" pitchFamily="34" charset="0"/>
              </a:rPr>
              <a:t>(Langley et al, 2009)</a:t>
            </a:r>
            <a:endParaRPr lang="en-CA" sz="825" i="1" dirty="0">
              <a:solidFill>
                <a:prstClr val="white"/>
              </a:solidFill>
              <a:latin typeface="Gill Sans MT" panose="020B0502020104020203" pitchFamily="34" charset="0"/>
            </a:endParaRPr>
          </a:p>
        </p:txBody>
      </p:sp>
    </p:spTree>
    <p:extLst>
      <p:ext uri="{BB962C8B-B14F-4D97-AF65-F5344CB8AC3E}">
        <p14:creationId xmlns:p14="http://schemas.microsoft.com/office/powerpoint/2010/main" val="50213596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normAutofit fontScale="90000"/>
          </a:bodyPr>
          <a:lstStyle/>
          <a:p>
            <a:r>
              <a:rPr lang="en-CA" dirty="0"/>
              <a:t>Navigating Community</a:t>
            </a:r>
            <a:br>
              <a:rPr lang="en-CA" dirty="0"/>
            </a:br>
            <a:r>
              <a:rPr lang="en-CA" dirty="0"/>
              <a:t>Exploring Local Referrals</a:t>
            </a:r>
            <a:br>
              <a:rPr lang="en-CA" dirty="0"/>
            </a:br>
            <a:r>
              <a:rPr lang="en-CA" sz="2800" b="0" dirty="0"/>
              <a:t>(Optional)</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3</a:t>
            </a:r>
          </a:p>
        </p:txBody>
      </p:sp>
    </p:spTree>
    <p:extLst>
      <p:ext uri="{BB962C8B-B14F-4D97-AF65-F5344CB8AC3E}">
        <p14:creationId xmlns:p14="http://schemas.microsoft.com/office/powerpoint/2010/main" val="4221497655"/>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44585-9697-4BB5-894F-D702183503B2}"/>
              </a:ext>
            </a:extLst>
          </p:cNvPr>
          <p:cNvSpPr>
            <a:spLocks noGrp="1"/>
          </p:cNvSpPr>
          <p:nvPr>
            <p:ph type="title"/>
          </p:nvPr>
        </p:nvSpPr>
        <p:spPr/>
        <p:txBody>
          <a:bodyPr/>
          <a:lstStyle/>
          <a:p>
            <a:r>
              <a:rPr lang="en-CA" dirty="0"/>
              <a:t>How to use this Workbook</a:t>
            </a:r>
          </a:p>
        </p:txBody>
      </p:sp>
      <p:sp>
        <p:nvSpPr>
          <p:cNvPr id="5" name="Content Placeholder 4">
            <a:extLst>
              <a:ext uri="{FF2B5EF4-FFF2-40B4-BE49-F238E27FC236}">
                <a16:creationId xmlns:a16="http://schemas.microsoft.com/office/drawing/2014/main" id="{AEF90C27-B1BE-443B-9CAE-43E35C21A266}"/>
              </a:ext>
            </a:extLst>
          </p:cNvPr>
          <p:cNvSpPr>
            <a:spLocks noGrp="1"/>
          </p:cNvSpPr>
          <p:nvPr>
            <p:ph idx="1"/>
          </p:nvPr>
        </p:nvSpPr>
        <p:spPr>
          <a:xfrm>
            <a:off x="755576" y="1435114"/>
            <a:ext cx="7704856" cy="4525963"/>
          </a:xfrm>
        </p:spPr>
        <p:txBody>
          <a:bodyPr>
            <a:normAutofit/>
          </a:bodyPr>
          <a:lstStyle/>
          <a:p>
            <a:pPr marL="0" indent="0">
              <a:buNone/>
            </a:pPr>
            <a:r>
              <a:rPr lang="en-CA" sz="2600" dirty="0">
                <a:latin typeface="+mn-lt"/>
              </a:rPr>
              <a:t>This workbook can be used to complete your team Action Period work. Each activity contains the slides and instructions you need for each activity and can be used virtually or in person.</a:t>
            </a:r>
          </a:p>
          <a:p>
            <a:pPr marL="0" indent="0">
              <a:buNone/>
            </a:pPr>
            <a:r>
              <a:rPr lang="en-CA" sz="2600" b="1" dirty="0">
                <a:latin typeface="+mn-lt"/>
              </a:rPr>
              <a:t>Note:</a:t>
            </a:r>
            <a:r>
              <a:rPr lang="en-CA" sz="2600" dirty="0">
                <a:latin typeface="+mn-lt"/>
              </a:rPr>
              <a:t> For virtual meetings, have your note-taker share their screen and record your discussions, or use the slides to populate virtual whiteboards.</a:t>
            </a:r>
          </a:p>
          <a:p>
            <a:pPr marL="0" indent="0">
              <a:buNone/>
            </a:pPr>
            <a:r>
              <a:rPr lang="en-CA" sz="2600" b="1" dirty="0">
                <a:latin typeface="+mn-lt"/>
              </a:rPr>
              <a:t>To Submit: </a:t>
            </a:r>
            <a:r>
              <a:rPr lang="en-CA" sz="2600" dirty="0">
                <a:latin typeface="+mn-lt"/>
              </a:rPr>
              <a:t>Save the notes you take on the slides (or take a picture/scan the slides if you’ve completed in a hard copy) and send to </a:t>
            </a:r>
            <a:r>
              <a:rPr lang="en-CA" sz="2600" dirty="0">
                <a:latin typeface="+mn-lt"/>
                <a:hlinkClick r:id="rId2"/>
              </a:rPr>
              <a:t>loud@bcpsqc.ca</a:t>
            </a:r>
            <a:r>
              <a:rPr lang="en-CA" sz="2600" dirty="0">
                <a:latin typeface="+mn-lt"/>
              </a:rPr>
              <a:t> </a:t>
            </a:r>
          </a:p>
          <a:p>
            <a:endParaRPr lang="en-CA" dirty="0"/>
          </a:p>
        </p:txBody>
      </p:sp>
    </p:spTree>
    <p:extLst>
      <p:ext uri="{BB962C8B-B14F-4D97-AF65-F5344CB8AC3E}">
        <p14:creationId xmlns:p14="http://schemas.microsoft.com/office/powerpoint/2010/main" val="125134288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0C46-EE07-4588-83A5-BEBC57471C0B}"/>
              </a:ext>
            </a:extLst>
          </p:cNvPr>
          <p:cNvSpPr>
            <a:spLocks noGrp="1"/>
          </p:cNvSpPr>
          <p:nvPr>
            <p:ph type="title"/>
          </p:nvPr>
        </p:nvSpPr>
        <p:spPr/>
        <p:txBody>
          <a:bodyPr>
            <a:normAutofit/>
          </a:bodyPr>
          <a:lstStyle/>
          <a:p>
            <a:r>
              <a:rPr lang="en-CA" dirty="0"/>
              <a:t>Objectives</a:t>
            </a:r>
          </a:p>
        </p:txBody>
      </p:sp>
      <p:sp>
        <p:nvSpPr>
          <p:cNvPr id="3" name="Content Placeholder 2">
            <a:extLst>
              <a:ext uri="{FF2B5EF4-FFF2-40B4-BE49-F238E27FC236}">
                <a16:creationId xmlns:a16="http://schemas.microsoft.com/office/drawing/2014/main" id="{CC205558-D198-4742-8EA5-3BFB2C52C928}"/>
              </a:ext>
            </a:extLst>
          </p:cNvPr>
          <p:cNvSpPr>
            <a:spLocks noGrp="1"/>
          </p:cNvSpPr>
          <p:nvPr>
            <p:ph idx="1"/>
          </p:nvPr>
        </p:nvSpPr>
        <p:spPr/>
        <p:txBody>
          <a:bodyPr>
            <a:normAutofit/>
          </a:bodyPr>
          <a:lstStyle/>
          <a:p>
            <a:pPr marL="0" indent="0" algn="ctr">
              <a:lnSpc>
                <a:spcPct val="115000"/>
              </a:lnSpc>
              <a:spcAft>
                <a:spcPts val="1000"/>
              </a:spcAft>
              <a:buNone/>
            </a:pPr>
            <a:r>
              <a:rPr lang="en-CA" sz="2400" dirty="0">
                <a:effectLst/>
                <a:latin typeface="Calibri" panose="020F0502020204030204" pitchFamily="34" charset="0"/>
                <a:ea typeface="Calibri" panose="020F0502020204030204" pitchFamily="34" charset="0"/>
                <a:cs typeface="Calibri" panose="020F0502020204030204" pitchFamily="34" charset="0"/>
              </a:rPr>
              <a:t>As we have learned throughout this initiative, having good communication and understanding from a person based perspective is one of the key tenants to a successful transition to community services. </a:t>
            </a:r>
          </a:p>
          <a:p>
            <a:pPr marL="0" indent="0" algn="ctr">
              <a:lnSpc>
                <a:spcPct val="115000"/>
              </a:lnSpc>
              <a:spcAft>
                <a:spcPts val="1000"/>
              </a:spcAft>
              <a:buNone/>
            </a:pPr>
            <a:r>
              <a:rPr lang="en-CA" sz="2400" dirty="0">
                <a:effectLst/>
                <a:latin typeface="Calibri" panose="020F0502020204030204" pitchFamily="34" charset="0"/>
                <a:ea typeface="Calibri" panose="020F0502020204030204" pitchFamily="34" charset="0"/>
                <a:cs typeface="Calibri" panose="020F0502020204030204" pitchFamily="34" charset="0"/>
              </a:rPr>
              <a:t>Through this simple optional exercise, you are invited to see one of your community resources from a new perspective.</a:t>
            </a:r>
          </a:p>
          <a:p>
            <a:pPr marL="0" indent="0">
              <a:buNone/>
            </a:pPr>
            <a:endParaRPr lang="en-CA" sz="2600" dirty="0"/>
          </a:p>
        </p:txBody>
      </p:sp>
    </p:spTree>
    <p:extLst>
      <p:ext uri="{BB962C8B-B14F-4D97-AF65-F5344CB8AC3E}">
        <p14:creationId xmlns:p14="http://schemas.microsoft.com/office/powerpoint/2010/main" val="339631822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FFAC-5856-4462-9492-583CDF54ED2C}"/>
              </a:ext>
            </a:extLst>
          </p:cNvPr>
          <p:cNvSpPr>
            <a:spLocks noGrp="1"/>
          </p:cNvSpPr>
          <p:nvPr>
            <p:ph type="title"/>
          </p:nvPr>
        </p:nvSpPr>
        <p:spPr/>
        <p:txBody>
          <a:bodyPr/>
          <a:lstStyle/>
          <a:p>
            <a:r>
              <a:rPr lang="en-CA" dirty="0"/>
              <a:t>Instructions</a:t>
            </a:r>
          </a:p>
        </p:txBody>
      </p:sp>
      <p:sp>
        <p:nvSpPr>
          <p:cNvPr id="3" name="Content Placeholder 2">
            <a:extLst>
              <a:ext uri="{FF2B5EF4-FFF2-40B4-BE49-F238E27FC236}">
                <a16:creationId xmlns:a16="http://schemas.microsoft.com/office/drawing/2014/main" id="{53A2D1F5-D54B-4A0D-86CB-CD086753F938}"/>
              </a:ext>
            </a:extLst>
          </p:cNvPr>
          <p:cNvSpPr>
            <a:spLocks noGrp="1"/>
          </p:cNvSpPr>
          <p:nvPr>
            <p:ph idx="1"/>
          </p:nvPr>
        </p:nvSpPr>
        <p:spPr>
          <a:xfrm>
            <a:off x="465074" y="1268760"/>
            <a:ext cx="8229600" cy="4824536"/>
          </a:xfrm>
        </p:spPr>
        <p:txBody>
          <a:bodyPr>
            <a:noAutofit/>
          </a:bodyPr>
          <a:lstStyle/>
          <a:p>
            <a:pPr lvl="0">
              <a:buFont typeface="+mj-lt"/>
              <a:buAutoNum type="arabicPeriod"/>
            </a:pPr>
            <a:r>
              <a:rPr lang="en-CA" sz="1400" dirty="0"/>
              <a:t>Review which locations and services you typically refer people to in your community, and reflect on whether or not you have visited the sites recently yourself.</a:t>
            </a:r>
          </a:p>
          <a:p>
            <a:pPr lvl="0">
              <a:buFont typeface="+mj-lt"/>
              <a:buAutoNum type="arabicPeriod"/>
            </a:pPr>
            <a:r>
              <a:rPr lang="en-CA" sz="1400" dirty="0"/>
              <a:t>Identify a site you haven’t visited, are unfamiliar with or have not had contact with recently.</a:t>
            </a:r>
          </a:p>
          <a:p>
            <a:pPr lvl="0">
              <a:buFont typeface="+mj-lt"/>
              <a:buAutoNum type="arabicPeriod"/>
            </a:pPr>
            <a:r>
              <a:rPr lang="en-CA" sz="1400" dirty="0"/>
              <a:t>Using whatever information would normally be given to the person on transitions of care (address, map, information pamphlet) drive or walk by the location (abiding by COVID-19 guidelines). Note any distinctive features of the building – was it easy to identify? Notice if it is near a bus route, or other familiar landmarks? Is the service noted on the front door? Is it on the ground level, or do people need to pass through an elevator, stairs or past a reception area? If it is a pharmacy, is it located within another building? Is the information you have on the pamphlet/information material still accurate/relevant/helpful? If it is relevant, you may want to check opening hours, or the contact information available to ensure it is correct.</a:t>
            </a:r>
          </a:p>
          <a:p>
            <a:pPr lvl="0">
              <a:buFont typeface="+mj-lt"/>
              <a:buAutoNum type="arabicPeriod"/>
            </a:pPr>
            <a:r>
              <a:rPr lang="en-CA" sz="1400" dirty="0"/>
              <a:t>Reflect on your experience. The next time you make a referral, or suggest this resource, what is one key thing or helpful piece of information you may pass along to the person you are referring? (For example, the building has a bright yellow door, or you’ll see a blue desk, let them know you are looking for the location, and they will let you up to the second floor). </a:t>
            </a:r>
          </a:p>
          <a:p>
            <a:pPr lvl="0">
              <a:buFont typeface="+mj-lt"/>
              <a:buAutoNum type="arabicPeriod"/>
            </a:pPr>
            <a:r>
              <a:rPr lang="en-CA" sz="1400" dirty="0"/>
              <a:t>If it is not possible to visit the facility, phone them and see if you can have a brief conversation learning about what the building looks like and what people can expect when they arrive. </a:t>
            </a:r>
          </a:p>
          <a:p>
            <a:pPr lvl="0">
              <a:buFont typeface="+mj-lt"/>
              <a:buAutoNum type="arabicPeriod"/>
            </a:pPr>
            <a:r>
              <a:rPr lang="en-CA" sz="1400" dirty="0"/>
              <a:t>Share this experience back with your team and other ED staff. Pass on the information to people you are referring. </a:t>
            </a:r>
          </a:p>
          <a:p>
            <a:pPr lvl="0">
              <a:buFont typeface="+mj-lt"/>
              <a:buAutoNum type="arabicPeriod"/>
            </a:pPr>
            <a:r>
              <a:rPr lang="en-CA" sz="1400" dirty="0"/>
              <a:t>If others on your team are interested, especially if you are in a large community, have each team member commit to a different resource and share your findings with each other over email.</a:t>
            </a:r>
          </a:p>
        </p:txBody>
      </p:sp>
    </p:spTree>
    <p:extLst>
      <p:ext uri="{BB962C8B-B14F-4D97-AF65-F5344CB8AC3E}">
        <p14:creationId xmlns:p14="http://schemas.microsoft.com/office/powerpoint/2010/main" val="22284371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44585-9697-4BB5-894F-D702183503B2}"/>
              </a:ext>
            </a:extLst>
          </p:cNvPr>
          <p:cNvSpPr>
            <a:spLocks noGrp="1"/>
          </p:cNvSpPr>
          <p:nvPr>
            <p:ph type="title"/>
          </p:nvPr>
        </p:nvSpPr>
        <p:spPr/>
        <p:txBody>
          <a:bodyPr/>
          <a:lstStyle/>
          <a:p>
            <a:r>
              <a:rPr lang="en-CA" dirty="0"/>
              <a:t>List of Activities</a:t>
            </a:r>
          </a:p>
        </p:txBody>
      </p:sp>
      <p:sp>
        <p:nvSpPr>
          <p:cNvPr id="5" name="Content Placeholder 4">
            <a:extLst>
              <a:ext uri="{FF2B5EF4-FFF2-40B4-BE49-F238E27FC236}">
                <a16:creationId xmlns:a16="http://schemas.microsoft.com/office/drawing/2014/main" id="{AEF90C27-B1BE-443B-9CAE-43E35C21A266}"/>
              </a:ext>
            </a:extLst>
          </p:cNvPr>
          <p:cNvSpPr>
            <a:spLocks noGrp="1"/>
          </p:cNvSpPr>
          <p:nvPr>
            <p:ph idx="1"/>
          </p:nvPr>
        </p:nvSpPr>
        <p:spPr>
          <a:xfrm>
            <a:off x="611560" y="1417638"/>
            <a:ext cx="7776864" cy="4525963"/>
          </a:xfrm>
        </p:spPr>
        <p:txBody>
          <a:bodyPr>
            <a:normAutofit/>
          </a:bodyPr>
          <a:lstStyle/>
          <a:p>
            <a:pPr marL="342900" lvl="0" indent="-342900">
              <a:lnSpc>
                <a:spcPct val="115000"/>
              </a:lnSpc>
              <a:buFont typeface="+mj-lt"/>
              <a:buAutoNum type="arabicPeriod"/>
            </a:pPr>
            <a:r>
              <a:rPr lang="en-CA" sz="2400" dirty="0">
                <a:effectLst/>
                <a:latin typeface="Calibri" panose="020F0502020204030204" pitchFamily="34" charset="0"/>
                <a:ea typeface="Calibri" panose="020F0502020204030204" pitchFamily="34" charset="0"/>
                <a:cs typeface="Calibri" panose="020F0502020204030204" pitchFamily="34" charset="0"/>
              </a:rPr>
              <a:t>ED OUD Transitions of Care Checklist Audit (Required)</a:t>
            </a:r>
          </a:p>
          <a:p>
            <a:pPr marL="342900" lvl="0" indent="-342900">
              <a:lnSpc>
                <a:spcPct val="115000"/>
              </a:lnSpc>
              <a:buFont typeface="+mj-lt"/>
              <a:buAutoNum type="arabicPeriod"/>
            </a:pPr>
            <a:r>
              <a:rPr lang="en-CA" sz="2400" dirty="0">
                <a:effectLst/>
                <a:latin typeface="Calibri" panose="020F0502020204030204" pitchFamily="34" charset="0"/>
                <a:ea typeface="Calibri" panose="020F0502020204030204" pitchFamily="34" charset="0"/>
                <a:cs typeface="Calibri" panose="020F0502020204030204" pitchFamily="34" charset="0"/>
              </a:rPr>
              <a:t>Change Commitment (Required)</a:t>
            </a:r>
          </a:p>
          <a:p>
            <a:pPr marL="342900" lvl="0" indent="-342900">
              <a:lnSpc>
                <a:spcPct val="115000"/>
              </a:lnSpc>
              <a:spcAft>
                <a:spcPts val="1000"/>
              </a:spcAft>
              <a:buFont typeface="+mj-lt"/>
              <a:buAutoNum type="arabicPeriod"/>
            </a:pPr>
            <a:r>
              <a:rPr lang="en-CA" sz="2400" dirty="0">
                <a:solidFill>
                  <a:srgbClr val="7F7871"/>
                </a:solidFill>
                <a:effectLst/>
                <a:latin typeface="Calibri" panose="020F0502020204030204" pitchFamily="34" charset="0"/>
                <a:ea typeface="Calibri" panose="020F0502020204030204" pitchFamily="34" charset="0"/>
                <a:cs typeface="Calibri" panose="020F0502020204030204" pitchFamily="34" charset="0"/>
              </a:rPr>
              <a:t>Navigating Community – Exploring Local Referrals (Optional)</a:t>
            </a:r>
            <a:endParaRPr lang="en-CA"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sz="2600" dirty="0"/>
          </a:p>
        </p:txBody>
      </p:sp>
    </p:spTree>
    <p:extLst>
      <p:ext uri="{BB962C8B-B14F-4D97-AF65-F5344CB8AC3E}">
        <p14:creationId xmlns:p14="http://schemas.microsoft.com/office/powerpoint/2010/main" val="414825137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lstStyle/>
          <a:p>
            <a:r>
              <a:rPr lang="en-CA" dirty="0"/>
              <a:t>ED OUD Transitions of Care Checklist Audit  </a:t>
            </a:r>
            <a:r>
              <a:rPr lang="en-CA" sz="2800" b="0" dirty="0"/>
              <a:t>(required)</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1</a:t>
            </a:r>
          </a:p>
        </p:txBody>
      </p:sp>
    </p:spTree>
    <p:extLst>
      <p:ext uri="{BB962C8B-B14F-4D97-AF65-F5344CB8AC3E}">
        <p14:creationId xmlns:p14="http://schemas.microsoft.com/office/powerpoint/2010/main" val="220510470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3D7F-87E9-4B75-BC19-18546BA53D3F}"/>
              </a:ext>
            </a:extLst>
          </p:cNvPr>
          <p:cNvSpPr>
            <a:spLocks noGrp="1"/>
          </p:cNvSpPr>
          <p:nvPr>
            <p:ph type="title"/>
          </p:nvPr>
        </p:nvSpPr>
        <p:spPr/>
        <p:txBody>
          <a:bodyPr>
            <a:normAutofit/>
          </a:bodyPr>
          <a:lstStyle/>
          <a:p>
            <a:r>
              <a:rPr lang="en-CA" dirty="0"/>
              <a:t>Purpose</a:t>
            </a:r>
          </a:p>
        </p:txBody>
      </p:sp>
      <p:sp>
        <p:nvSpPr>
          <p:cNvPr id="3" name="Content Placeholder 2">
            <a:extLst>
              <a:ext uri="{FF2B5EF4-FFF2-40B4-BE49-F238E27FC236}">
                <a16:creationId xmlns:a16="http://schemas.microsoft.com/office/drawing/2014/main" id="{992DC75D-1969-448E-9217-F33D2E9BA783}"/>
              </a:ext>
            </a:extLst>
          </p:cNvPr>
          <p:cNvSpPr>
            <a:spLocks noGrp="1"/>
          </p:cNvSpPr>
          <p:nvPr>
            <p:ph idx="1"/>
          </p:nvPr>
        </p:nvSpPr>
        <p:spPr/>
        <p:txBody>
          <a:bodyPr/>
          <a:lstStyle/>
          <a:p>
            <a:pPr marL="0" indent="0" algn="ctr">
              <a:lnSpc>
                <a:spcPct val="115000"/>
              </a:lnSpc>
              <a:spcAft>
                <a:spcPts val="10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Reflect and audit the foundational steps and component of a comprehensive OUD ED </a:t>
            </a:r>
            <a:r>
              <a:rPr lang="en-US" sz="2800" dirty="0" err="1">
                <a:effectLst/>
                <a:latin typeface="Calibri" panose="020F0502020204030204" pitchFamily="34" charset="0"/>
                <a:ea typeface="Calibri" panose="020F0502020204030204" pitchFamily="34" charset="0"/>
                <a:cs typeface="Calibri" panose="020F0502020204030204" pitchFamily="34" charset="0"/>
              </a:rPr>
              <a:t>ransitions</a:t>
            </a:r>
            <a:r>
              <a:rPr lang="en-US" sz="2800" dirty="0">
                <a:effectLst/>
                <a:latin typeface="Calibri" panose="020F0502020204030204" pitchFamily="34" charset="0"/>
                <a:ea typeface="Calibri" panose="020F0502020204030204" pitchFamily="34" charset="0"/>
                <a:cs typeface="Calibri" panose="020F0502020204030204" pitchFamily="34" charset="0"/>
              </a:rPr>
              <a:t> of  are using the checklist audit worksheet. </a:t>
            </a:r>
          </a:p>
          <a:p>
            <a:pPr marL="0" indent="0" algn="ctr">
              <a:lnSpc>
                <a:spcPct val="115000"/>
              </a:lnSpc>
              <a:spcAft>
                <a:spcPts val="10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Identify and prioritize areas for improvement.</a:t>
            </a:r>
            <a:endParaRPr lang="en-CA" sz="2800" dirty="0">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362244057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A960-292F-4973-92CE-6C8A08D5E989}"/>
              </a:ext>
            </a:extLst>
          </p:cNvPr>
          <p:cNvSpPr>
            <a:spLocks noGrp="1"/>
          </p:cNvSpPr>
          <p:nvPr>
            <p:ph type="title"/>
          </p:nvPr>
        </p:nvSpPr>
        <p:spPr>
          <a:xfrm>
            <a:off x="-252536" y="274638"/>
            <a:ext cx="9577064" cy="1143000"/>
          </a:xfrm>
        </p:spPr>
        <p:txBody>
          <a:bodyPr>
            <a:normAutofit/>
          </a:bodyPr>
          <a:lstStyle/>
          <a:p>
            <a:r>
              <a:rPr lang="en-CA" dirty="0"/>
              <a:t>Team Activity #1 Instructions</a:t>
            </a:r>
          </a:p>
        </p:txBody>
      </p:sp>
      <p:sp>
        <p:nvSpPr>
          <p:cNvPr id="3" name="Content Placeholder 2">
            <a:extLst>
              <a:ext uri="{FF2B5EF4-FFF2-40B4-BE49-F238E27FC236}">
                <a16:creationId xmlns:a16="http://schemas.microsoft.com/office/drawing/2014/main" id="{218BD870-6D5A-4B38-88B6-DA6C7E135CED}"/>
              </a:ext>
            </a:extLst>
          </p:cNvPr>
          <p:cNvSpPr>
            <a:spLocks noGrp="1"/>
          </p:cNvSpPr>
          <p:nvPr>
            <p:ph idx="1"/>
          </p:nvPr>
        </p:nvSpPr>
        <p:spPr>
          <a:xfrm>
            <a:off x="457200" y="1310034"/>
            <a:ext cx="8229600" cy="4237931"/>
          </a:xfrm>
        </p:spPr>
        <p:txBody>
          <a:bodyPr>
            <a:noAutofit/>
          </a:bodyPr>
          <a:lstStyle/>
          <a:p>
            <a:pPr marL="514350" lvl="0" indent="-514350">
              <a:buFont typeface="+mj-lt"/>
              <a:buAutoNum type="arabicPeriod"/>
            </a:pPr>
            <a:r>
              <a:rPr lang="en-CA" sz="1600" dirty="0"/>
              <a:t>Nominate one volunteer to facilitate the conversation, and another person to note take/share the screen with everyone to keep people on the same page.</a:t>
            </a:r>
          </a:p>
          <a:p>
            <a:pPr marL="514350" lvl="0" indent="-514350">
              <a:buFont typeface="+mj-lt"/>
              <a:buAutoNum type="arabicPeriod"/>
            </a:pPr>
            <a:r>
              <a:rPr lang="en-CA" sz="1600" dirty="0"/>
              <a:t>If you have anyone new in your group, complete a round of introductions, including your name, your clinical role, and a check-in question.</a:t>
            </a:r>
          </a:p>
          <a:p>
            <a:pPr marL="514350" lvl="0" indent="-514350">
              <a:buFont typeface="+mj-lt"/>
              <a:buAutoNum type="arabicPeriod"/>
            </a:pPr>
            <a:r>
              <a:rPr lang="en-CA" sz="1600" i="1" dirty="0"/>
              <a:t>Individual reflection: </a:t>
            </a:r>
            <a:r>
              <a:rPr lang="en-CA" sz="1600" dirty="0"/>
              <a:t>Take a minute to individually reflect on the transitions of care checklist and indicate items that you feel are either already in place or are gaps to be addressed. Ensure you’ve made notes about your individual impressions of the audit before the group discussion begins.</a:t>
            </a:r>
          </a:p>
          <a:p>
            <a:pPr marL="514350" lvl="0" indent="-514350">
              <a:buFont typeface="+mj-lt"/>
              <a:buAutoNum type="arabicPeriod"/>
            </a:pPr>
            <a:r>
              <a:rPr lang="en-CA" sz="1600" i="1" dirty="0"/>
              <a:t>Team discussion and summary: </a:t>
            </a:r>
            <a:r>
              <a:rPr lang="en-CA" sz="1600" dirty="0"/>
              <a:t>Have a volunteer from the group begin, and either complete each item individually, or have one volunteer share their notes, and each person comment on the differences they noted.</a:t>
            </a:r>
          </a:p>
          <a:p>
            <a:pPr marL="514350" lvl="0" indent="-514350">
              <a:buFont typeface="+mj-lt"/>
              <a:buAutoNum type="arabicPeriod"/>
            </a:pPr>
            <a:r>
              <a:rPr lang="en-CA" sz="1600" dirty="0"/>
              <a:t>As you work through the worksheet, have the transcriber make notes around what is already in place, if there are common items/issues with certain transitions of care elements (for example, forms or resources that often need to be replenished, etc.). </a:t>
            </a:r>
          </a:p>
          <a:p>
            <a:pPr marL="514350" lvl="0" indent="-514350">
              <a:buFont typeface="+mj-lt"/>
              <a:buAutoNum type="arabicPeriod"/>
            </a:pPr>
            <a:r>
              <a:rPr lang="en-CA" sz="1600" dirty="0"/>
              <a:t>As a group, identify improvement objectives based on the checklist. </a:t>
            </a:r>
          </a:p>
          <a:p>
            <a:pPr marL="514350" indent="-514350">
              <a:buFont typeface="+mj-lt"/>
              <a:buAutoNum type="arabicPeriod"/>
            </a:pPr>
            <a:r>
              <a:rPr lang="en-CA" sz="1600" dirty="0"/>
              <a:t>As a group, prioritize areas of improvement. If needed, you can “dot vote” by using a pen/virtually annotating and have everyone add a dote to their top 3-5 ideas. This simple activity helps identify preferences among limited options. The options with the most dots “win”.</a:t>
            </a:r>
          </a:p>
        </p:txBody>
      </p:sp>
    </p:spTree>
    <p:extLst>
      <p:ext uri="{BB962C8B-B14F-4D97-AF65-F5344CB8AC3E}">
        <p14:creationId xmlns:p14="http://schemas.microsoft.com/office/powerpoint/2010/main" val="342557091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9B72-A85F-4E43-9313-D686AE2E7B63}"/>
              </a:ext>
            </a:extLst>
          </p:cNvPr>
          <p:cNvSpPr>
            <a:spLocks noGrp="1"/>
          </p:cNvSpPr>
          <p:nvPr>
            <p:ph type="title"/>
          </p:nvPr>
        </p:nvSpPr>
        <p:spPr>
          <a:xfrm>
            <a:off x="539552" y="193203"/>
            <a:ext cx="8229600" cy="1143000"/>
          </a:xfrm>
        </p:spPr>
        <p:txBody>
          <a:bodyPr>
            <a:normAutofit fontScale="90000"/>
          </a:bodyPr>
          <a:lstStyle/>
          <a:p>
            <a:r>
              <a:rPr lang="en-CA" dirty="0">
                <a:solidFill>
                  <a:schemeClr val="accent3"/>
                </a:solidFill>
              </a:rPr>
              <a:t>Audit – Transitions of Care Checklist</a:t>
            </a:r>
            <a:br>
              <a:rPr lang="en-CA" dirty="0"/>
            </a:br>
            <a:r>
              <a:rPr lang="en-CA" dirty="0">
                <a:solidFill>
                  <a:schemeClr val="accent2"/>
                </a:solidFill>
              </a:rPr>
              <a:t>Example</a:t>
            </a:r>
          </a:p>
        </p:txBody>
      </p:sp>
      <p:graphicFrame>
        <p:nvGraphicFramePr>
          <p:cNvPr id="6" name="Content Placeholder 5">
            <a:extLst>
              <a:ext uri="{FF2B5EF4-FFF2-40B4-BE49-F238E27FC236}">
                <a16:creationId xmlns:a16="http://schemas.microsoft.com/office/drawing/2014/main" id="{206F587D-0DED-449A-B357-6B828738D977}"/>
              </a:ext>
            </a:extLst>
          </p:cNvPr>
          <p:cNvGraphicFramePr>
            <a:graphicFrameLocks noGrp="1"/>
          </p:cNvGraphicFramePr>
          <p:nvPr>
            <p:ph idx="1"/>
            <p:extLst>
              <p:ext uri="{D42A27DB-BD31-4B8C-83A1-F6EECF244321}">
                <p14:modId xmlns:p14="http://schemas.microsoft.com/office/powerpoint/2010/main" val="136332749"/>
              </p:ext>
            </p:extLst>
          </p:nvPr>
        </p:nvGraphicFramePr>
        <p:xfrm>
          <a:off x="539552" y="1417638"/>
          <a:ext cx="8229600" cy="4675659"/>
        </p:xfrm>
        <a:graphic>
          <a:graphicData uri="http://schemas.openxmlformats.org/drawingml/2006/table">
            <a:tbl>
              <a:tblPr firstRow="1" firstCol="1" bandRow="1">
                <a:tableStyleId>{5C22544A-7EE6-4342-B048-85BDC9FD1C3A}</a:tableStyleId>
              </a:tblPr>
              <a:tblGrid>
                <a:gridCol w="2580543">
                  <a:extLst>
                    <a:ext uri="{9D8B030D-6E8A-4147-A177-3AD203B41FA5}">
                      <a16:colId xmlns:a16="http://schemas.microsoft.com/office/drawing/2014/main" val="1632676188"/>
                    </a:ext>
                  </a:extLst>
                </a:gridCol>
                <a:gridCol w="812482">
                  <a:extLst>
                    <a:ext uri="{9D8B030D-6E8A-4147-A177-3AD203B41FA5}">
                      <a16:colId xmlns:a16="http://schemas.microsoft.com/office/drawing/2014/main" val="398925646"/>
                    </a:ext>
                  </a:extLst>
                </a:gridCol>
                <a:gridCol w="1266922">
                  <a:extLst>
                    <a:ext uri="{9D8B030D-6E8A-4147-A177-3AD203B41FA5}">
                      <a16:colId xmlns:a16="http://schemas.microsoft.com/office/drawing/2014/main" val="4155408458"/>
                    </a:ext>
                  </a:extLst>
                </a:gridCol>
                <a:gridCol w="1274705">
                  <a:extLst>
                    <a:ext uri="{9D8B030D-6E8A-4147-A177-3AD203B41FA5}">
                      <a16:colId xmlns:a16="http://schemas.microsoft.com/office/drawing/2014/main" val="312816819"/>
                    </a:ext>
                  </a:extLst>
                </a:gridCol>
                <a:gridCol w="2294948">
                  <a:extLst>
                    <a:ext uri="{9D8B030D-6E8A-4147-A177-3AD203B41FA5}">
                      <a16:colId xmlns:a16="http://schemas.microsoft.com/office/drawing/2014/main" val="1411371054"/>
                    </a:ext>
                  </a:extLst>
                </a:gridCol>
              </a:tblGrid>
              <a:tr h="286995">
                <a:tc>
                  <a:txBody>
                    <a:bodyPr/>
                    <a:lstStyle/>
                    <a:p>
                      <a:pPr algn="ctr">
                        <a:lnSpc>
                          <a:spcPct val="107000"/>
                        </a:lnSpc>
                        <a:spcAft>
                          <a:spcPts val="800"/>
                        </a:spcAft>
                      </a:pPr>
                      <a:r>
                        <a:rPr lang="en-CA" sz="1800" dirty="0">
                          <a:effectLst/>
                        </a:rPr>
                        <a:t>Checklist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dirty="0">
                          <a:effectLst/>
                        </a:rPr>
                        <a:t>In Place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dirty="0">
                          <a:effectLst/>
                        </a:rPr>
                        <a:t>Gap for Future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dirty="0">
                          <a:effectLst/>
                        </a:rPr>
                        <a:t>Priority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dirty="0">
                          <a:effectLst/>
                        </a:rPr>
                        <a:t>Improvement Objectives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3869508314"/>
                  </a:ext>
                </a:extLst>
              </a:tr>
              <a:tr h="250988">
                <a:tc>
                  <a:txBody>
                    <a:bodyPr/>
                    <a:lstStyle/>
                    <a:p>
                      <a:pPr>
                        <a:lnSpc>
                          <a:spcPct val="107000"/>
                        </a:lnSpc>
                        <a:spcAft>
                          <a:spcPts val="800"/>
                        </a:spcAft>
                      </a:pPr>
                      <a:r>
                        <a:rPr lang="en-CA" sz="1600" dirty="0">
                          <a:effectLst/>
                        </a:rPr>
                        <a:t>Provide THN kit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2892190471"/>
                  </a:ext>
                </a:extLst>
              </a:tr>
              <a:tr h="311452">
                <a:tc>
                  <a:txBody>
                    <a:bodyPr/>
                    <a:lstStyle/>
                    <a:p>
                      <a:pPr>
                        <a:lnSpc>
                          <a:spcPct val="107000"/>
                        </a:lnSpc>
                        <a:spcAft>
                          <a:spcPts val="800"/>
                        </a:spcAft>
                      </a:pPr>
                      <a:r>
                        <a:rPr lang="en-CA" sz="1600" dirty="0" err="1">
                          <a:effectLst/>
                        </a:rPr>
                        <a:t>Bup</a:t>
                      </a:r>
                      <a:r>
                        <a:rPr lang="en-CA" sz="1600" dirty="0">
                          <a:effectLst/>
                        </a:rPr>
                        <a:t> to Go package</a:t>
                      </a:r>
                      <a:endParaRPr lang="en-CA" sz="1400" dirty="0">
                        <a:effectLst/>
                      </a:endParaRPr>
                    </a:p>
                  </a:txBody>
                  <a:tcPr marL="43875" marR="43875" marT="0" marB="0"/>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1812845637"/>
                  </a:ext>
                </a:extLst>
              </a:tr>
              <a:tr h="513675">
                <a:tc>
                  <a:txBody>
                    <a:bodyPr/>
                    <a:lstStyle/>
                    <a:p>
                      <a:pPr>
                        <a:lnSpc>
                          <a:spcPct val="107000"/>
                        </a:lnSpc>
                        <a:spcAft>
                          <a:spcPts val="800"/>
                        </a:spcAft>
                      </a:pPr>
                      <a:r>
                        <a:rPr lang="en-CA" sz="1600" dirty="0">
                          <a:effectLst/>
                        </a:rPr>
                        <a:t>Follow up appointment for OAT</a:t>
                      </a:r>
                      <a:endParaRPr lang="en-CA" sz="1400" dirty="0">
                        <a:effectLst/>
                      </a:endParaRPr>
                    </a:p>
                  </a:txBody>
                  <a:tcPr marL="43875" marR="43875" marT="0" marB="0"/>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1311226707"/>
                  </a:ext>
                </a:extLst>
              </a:tr>
              <a:tr h="513675">
                <a:tc>
                  <a:txBody>
                    <a:bodyPr/>
                    <a:lstStyle/>
                    <a:p>
                      <a:pPr>
                        <a:lnSpc>
                          <a:spcPct val="107000"/>
                        </a:lnSpc>
                        <a:spcAft>
                          <a:spcPts val="800"/>
                        </a:spcAft>
                      </a:pPr>
                      <a:r>
                        <a:rPr lang="en-CA" sz="1600" dirty="0">
                          <a:effectLst/>
                        </a:rPr>
                        <a:t>Plan G application faxed</a:t>
                      </a:r>
                      <a:endParaRPr lang="en-CA" sz="1400" dirty="0">
                        <a:effectLst/>
                      </a:endParaRPr>
                    </a:p>
                  </a:txBody>
                  <a:tcPr marL="43875" marR="43875" marT="0" marB="0"/>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1000" dirty="0">
                          <a:effectLst/>
                        </a:rPr>
                        <a:t> Not applicable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3110418076"/>
                  </a:ext>
                </a:extLst>
              </a:tr>
              <a:tr h="502946">
                <a:tc>
                  <a:txBody>
                    <a:bodyPr/>
                    <a:lstStyle/>
                    <a:p>
                      <a:pPr>
                        <a:lnSpc>
                          <a:spcPct val="107000"/>
                        </a:lnSpc>
                        <a:spcAft>
                          <a:spcPts val="800"/>
                        </a:spcAft>
                      </a:pPr>
                      <a:r>
                        <a:rPr lang="en-CA" sz="1600" dirty="0">
                          <a:effectLst/>
                        </a:rPr>
                        <a:t>Outreach referral</a:t>
                      </a:r>
                      <a:endParaRPr lang="en-CA" sz="1400" dirty="0">
                        <a:effectLst/>
                      </a:endParaRPr>
                    </a:p>
                  </a:txBody>
                  <a:tcPr marL="43875" marR="43875" marT="0" marB="0"/>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1000" dirty="0">
                          <a:effectLst/>
                        </a:rPr>
                        <a:t>Develop clear referral process and reference materials.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2250608719"/>
                  </a:ext>
                </a:extLst>
              </a:tr>
              <a:tr h="502946">
                <a:tc>
                  <a:txBody>
                    <a:bodyPr/>
                    <a:lstStyle/>
                    <a:p>
                      <a:pPr>
                        <a:lnSpc>
                          <a:spcPct val="107000"/>
                        </a:lnSpc>
                        <a:spcAft>
                          <a:spcPts val="800"/>
                        </a:spcAft>
                      </a:pPr>
                      <a:r>
                        <a:rPr lang="en-CA" sz="1600" dirty="0">
                          <a:effectLst/>
                        </a:rPr>
                        <a:t>Fax OAT/MHSU referral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54217869"/>
                  </a:ext>
                </a:extLst>
              </a:tr>
              <a:tr h="513675">
                <a:tc>
                  <a:txBody>
                    <a:bodyPr/>
                    <a:lstStyle/>
                    <a:p>
                      <a:pPr>
                        <a:lnSpc>
                          <a:spcPct val="107000"/>
                        </a:lnSpc>
                        <a:spcAft>
                          <a:spcPts val="800"/>
                        </a:spcAft>
                      </a:pPr>
                      <a:r>
                        <a:rPr lang="en-CA" sz="1600" dirty="0">
                          <a:effectLst/>
                        </a:rPr>
                        <a:t>Patient education materials</a:t>
                      </a:r>
                      <a:endParaRPr lang="en-CA" sz="1400" dirty="0">
                        <a:effectLst/>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1000" dirty="0">
                          <a:effectLst/>
                        </a:rPr>
                        <a:t>Create package of patient information materials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979410402"/>
                  </a:ext>
                </a:extLst>
              </a:tr>
              <a:tr h="502946">
                <a:tc>
                  <a:txBody>
                    <a:bodyPr/>
                    <a:lstStyle/>
                    <a:p>
                      <a:pPr>
                        <a:lnSpc>
                          <a:spcPct val="107000"/>
                        </a:lnSpc>
                        <a:spcAft>
                          <a:spcPts val="800"/>
                        </a:spcAft>
                      </a:pPr>
                      <a:r>
                        <a:rPr lang="en-CA" sz="1600" dirty="0">
                          <a:effectLst/>
                        </a:rPr>
                        <a:t>Community resources</a:t>
                      </a:r>
                      <a:endParaRPr lang="en-CA" sz="1400" dirty="0">
                        <a:effectLst/>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1000" dirty="0">
                          <a:effectLst/>
                        </a:rPr>
                        <a:t>Create  list of community resources, and list of phone numbers for replacements.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547468810"/>
                  </a:ext>
                </a:extLst>
              </a:tr>
              <a:tr h="776361">
                <a:tc>
                  <a:txBody>
                    <a:bodyPr/>
                    <a:lstStyle/>
                    <a:p>
                      <a:pPr>
                        <a:lnSpc>
                          <a:spcPct val="107000"/>
                        </a:lnSpc>
                        <a:spcAft>
                          <a:spcPts val="800"/>
                        </a:spcAft>
                      </a:pPr>
                      <a:r>
                        <a:rPr lang="en-CA" sz="1600" dirty="0">
                          <a:effectLst/>
                        </a:rPr>
                        <a:t>Medications to minimize withdrawal symptoms</a:t>
                      </a:r>
                      <a:endParaRPr lang="en-CA" sz="1400" dirty="0">
                        <a:effectLst/>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1360769037"/>
                  </a:ext>
                </a:extLst>
              </a:tr>
            </a:tbl>
          </a:graphicData>
        </a:graphic>
      </p:graphicFrame>
    </p:spTree>
    <p:extLst>
      <p:ext uri="{BB962C8B-B14F-4D97-AF65-F5344CB8AC3E}">
        <p14:creationId xmlns:p14="http://schemas.microsoft.com/office/powerpoint/2010/main" val="128015203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9B72-A85F-4E43-9313-D686AE2E7B63}"/>
              </a:ext>
            </a:extLst>
          </p:cNvPr>
          <p:cNvSpPr>
            <a:spLocks noGrp="1"/>
          </p:cNvSpPr>
          <p:nvPr>
            <p:ph type="title"/>
          </p:nvPr>
        </p:nvSpPr>
        <p:spPr/>
        <p:txBody>
          <a:bodyPr>
            <a:normAutofit fontScale="90000"/>
          </a:bodyPr>
          <a:lstStyle/>
          <a:p>
            <a:r>
              <a:rPr lang="en-CA" dirty="0">
                <a:solidFill>
                  <a:schemeClr val="accent3"/>
                </a:solidFill>
              </a:rPr>
              <a:t>Audit – Transitions of Care Checklist</a:t>
            </a:r>
          </a:p>
        </p:txBody>
      </p:sp>
      <p:graphicFrame>
        <p:nvGraphicFramePr>
          <p:cNvPr id="6" name="Content Placeholder 5">
            <a:extLst>
              <a:ext uri="{FF2B5EF4-FFF2-40B4-BE49-F238E27FC236}">
                <a16:creationId xmlns:a16="http://schemas.microsoft.com/office/drawing/2014/main" id="{206F587D-0DED-449A-B357-6B828738D977}"/>
              </a:ext>
            </a:extLst>
          </p:cNvPr>
          <p:cNvGraphicFramePr>
            <a:graphicFrameLocks noGrp="1"/>
          </p:cNvGraphicFramePr>
          <p:nvPr>
            <p:ph idx="1"/>
            <p:extLst>
              <p:ext uri="{D42A27DB-BD31-4B8C-83A1-F6EECF244321}">
                <p14:modId xmlns:p14="http://schemas.microsoft.com/office/powerpoint/2010/main" val="3700007730"/>
              </p:ext>
            </p:extLst>
          </p:nvPr>
        </p:nvGraphicFramePr>
        <p:xfrm>
          <a:off x="61645" y="1340768"/>
          <a:ext cx="8974851" cy="5501821"/>
        </p:xfrm>
        <a:graphic>
          <a:graphicData uri="http://schemas.openxmlformats.org/drawingml/2006/table">
            <a:tbl>
              <a:tblPr firstRow="1" firstCol="1" bandRow="1">
                <a:tableStyleId>{5C22544A-7EE6-4342-B048-85BDC9FD1C3A}</a:tableStyleId>
              </a:tblPr>
              <a:tblGrid>
                <a:gridCol w="2814230">
                  <a:extLst>
                    <a:ext uri="{9D8B030D-6E8A-4147-A177-3AD203B41FA5}">
                      <a16:colId xmlns:a16="http://schemas.microsoft.com/office/drawing/2014/main" val="1632676188"/>
                    </a:ext>
                  </a:extLst>
                </a:gridCol>
                <a:gridCol w="886058">
                  <a:extLst>
                    <a:ext uri="{9D8B030D-6E8A-4147-A177-3AD203B41FA5}">
                      <a16:colId xmlns:a16="http://schemas.microsoft.com/office/drawing/2014/main" val="398925646"/>
                    </a:ext>
                  </a:extLst>
                </a:gridCol>
                <a:gridCol w="1381652">
                  <a:extLst>
                    <a:ext uri="{9D8B030D-6E8A-4147-A177-3AD203B41FA5}">
                      <a16:colId xmlns:a16="http://schemas.microsoft.com/office/drawing/2014/main" val="4155408458"/>
                    </a:ext>
                  </a:extLst>
                </a:gridCol>
                <a:gridCol w="1390139">
                  <a:extLst>
                    <a:ext uri="{9D8B030D-6E8A-4147-A177-3AD203B41FA5}">
                      <a16:colId xmlns:a16="http://schemas.microsoft.com/office/drawing/2014/main" val="312816819"/>
                    </a:ext>
                  </a:extLst>
                </a:gridCol>
                <a:gridCol w="2502772">
                  <a:extLst>
                    <a:ext uri="{9D8B030D-6E8A-4147-A177-3AD203B41FA5}">
                      <a16:colId xmlns:a16="http://schemas.microsoft.com/office/drawing/2014/main" val="1411371054"/>
                    </a:ext>
                  </a:extLst>
                </a:gridCol>
              </a:tblGrid>
              <a:tr h="337705">
                <a:tc>
                  <a:txBody>
                    <a:bodyPr/>
                    <a:lstStyle/>
                    <a:p>
                      <a:pPr algn="ctr">
                        <a:lnSpc>
                          <a:spcPct val="107000"/>
                        </a:lnSpc>
                        <a:spcAft>
                          <a:spcPts val="800"/>
                        </a:spcAft>
                      </a:pPr>
                      <a:r>
                        <a:rPr lang="en-CA" sz="2000" dirty="0">
                          <a:effectLst/>
                        </a:rPr>
                        <a:t>Checklist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a:effectLst/>
                        </a:rPr>
                        <a:t>In Place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a:effectLst/>
                        </a:rPr>
                        <a:t>Gap for Future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a:effectLst/>
                        </a:rPr>
                        <a:t>Priority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algn="ctr">
                        <a:lnSpc>
                          <a:spcPct val="107000"/>
                        </a:lnSpc>
                        <a:spcAft>
                          <a:spcPts val="800"/>
                        </a:spcAft>
                      </a:pPr>
                      <a:r>
                        <a:rPr lang="en-CA" sz="1400" dirty="0">
                          <a:effectLst/>
                        </a:rPr>
                        <a:t>Improvement Objectives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3869508314"/>
                  </a:ext>
                </a:extLst>
              </a:tr>
              <a:tr h="295336">
                <a:tc>
                  <a:txBody>
                    <a:bodyPr/>
                    <a:lstStyle/>
                    <a:p>
                      <a:pPr>
                        <a:lnSpc>
                          <a:spcPct val="107000"/>
                        </a:lnSpc>
                        <a:spcAft>
                          <a:spcPts val="800"/>
                        </a:spcAft>
                      </a:pPr>
                      <a:r>
                        <a:rPr lang="en-CA" sz="1600" dirty="0">
                          <a:effectLst/>
                        </a:rPr>
                        <a:t>Provide THN kit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2892190471"/>
                  </a:ext>
                </a:extLst>
              </a:tr>
              <a:tr h="366485">
                <a:tc>
                  <a:txBody>
                    <a:bodyPr/>
                    <a:lstStyle/>
                    <a:p>
                      <a:pPr>
                        <a:lnSpc>
                          <a:spcPct val="107000"/>
                        </a:lnSpc>
                        <a:spcAft>
                          <a:spcPts val="800"/>
                        </a:spcAft>
                      </a:pPr>
                      <a:r>
                        <a:rPr lang="en-CA" sz="1600" dirty="0" err="1">
                          <a:effectLst/>
                        </a:rPr>
                        <a:t>Bup</a:t>
                      </a:r>
                      <a:r>
                        <a:rPr lang="en-CA" sz="1600" dirty="0">
                          <a:effectLst/>
                        </a:rPr>
                        <a:t> to Go package</a:t>
                      </a:r>
                      <a:endParaRPr lang="en-CA" sz="1400" dirty="0">
                        <a:effectLst/>
                      </a:endParaRPr>
                    </a:p>
                  </a:txBody>
                  <a:tcPr marL="43875" marR="4387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1812845637"/>
                  </a:ext>
                </a:extLst>
              </a:tr>
              <a:tr h="604438">
                <a:tc>
                  <a:txBody>
                    <a:bodyPr/>
                    <a:lstStyle/>
                    <a:p>
                      <a:pPr>
                        <a:lnSpc>
                          <a:spcPct val="107000"/>
                        </a:lnSpc>
                        <a:spcAft>
                          <a:spcPts val="800"/>
                        </a:spcAft>
                      </a:pPr>
                      <a:r>
                        <a:rPr lang="en-CA" sz="1600" dirty="0">
                          <a:effectLst/>
                        </a:rPr>
                        <a:t>Follow up appointment for OAT</a:t>
                      </a:r>
                      <a:endParaRPr lang="en-CA" sz="1400" dirty="0">
                        <a:effectLst/>
                      </a:endParaRPr>
                    </a:p>
                  </a:txBody>
                  <a:tcPr marL="43875" marR="4387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r>
                        <a:rPr lang="en-CA"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1311226707"/>
                  </a:ext>
                </a:extLst>
              </a:tr>
              <a:tr h="604438">
                <a:tc>
                  <a:txBody>
                    <a:bodyPr/>
                    <a:lstStyle/>
                    <a:p>
                      <a:pPr>
                        <a:lnSpc>
                          <a:spcPct val="107000"/>
                        </a:lnSpc>
                        <a:spcAft>
                          <a:spcPts val="800"/>
                        </a:spcAft>
                      </a:pPr>
                      <a:r>
                        <a:rPr lang="en-CA" sz="1600" dirty="0">
                          <a:effectLst/>
                        </a:rPr>
                        <a:t>Plan G application faxed</a:t>
                      </a:r>
                      <a:endParaRPr lang="en-CA" sz="1400" dirty="0">
                        <a:effectLst/>
                      </a:endParaRPr>
                    </a:p>
                  </a:txBody>
                  <a:tcPr marL="43875" marR="43875" marT="0" marB="0"/>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3110418076"/>
                  </a:ext>
                </a:extLst>
              </a:tr>
              <a:tr h="591814">
                <a:tc>
                  <a:txBody>
                    <a:bodyPr/>
                    <a:lstStyle/>
                    <a:p>
                      <a:pPr>
                        <a:lnSpc>
                          <a:spcPct val="107000"/>
                        </a:lnSpc>
                        <a:spcAft>
                          <a:spcPts val="800"/>
                        </a:spcAft>
                      </a:pPr>
                      <a:r>
                        <a:rPr lang="en-CA" sz="1600" dirty="0">
                          <a:effectLst/>
                        </a:rPr>
                        <a:t>Outreach referral</a:t>
                      </a:r>
                      <a:endParaRPr lang="en-CA" sz="1400" dirty="0">
                        <a:effectLst/>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2250608719"/>
                  </a:ext>
                </a:extLst>
              </a:tr>
              <a:tr h="591814">
                <a:tc>
                  <a:txBody>
                    <a:bodyPr/>
                    <a:lstStyle/>
                    <a:p>
                      <a:pPr>
                        <a:lnSpc>
                          <a:spcPct val="107000"/>
                        </a:lnSpc>
                        <a:spcAft>
                          <a:spcPts val="800"/>
                        </a:spcAft>
                      </a:pPr>
                      <a:r>
                        <a:rPr lang="en-CA" sz="1600" dirty="0">
                          <a:effectLst/>
                        </a:rPr>
                        <a:t>Fax OAT/MHSU referral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54217869"/>
                  </a:ext>
                </a:extLst>
              </a:tr>
              <a:tr h="604438">
                <a:tc>
                  <a:txBody>
                    <a:bodyPr/>
                    <a:lstStyle/>
                    <a:p>
                      <a:pPr>
                        <a:lnSpc>
                          <a:spcPct val="107000"/>
                        </a:lnSpc>
                        <a:spcAft>
                          <a:spcPts val="800"/>
                        </a:spcAft>
                      </a:pPr>
                      <a:r>
                        <a:rPr lang="en-CA" sz="1600" dirty="0">
                          <a:effectLst/>
                        </a:rPr>
                        <a:t>Patient education materials</a:t>
                      </a:r>
                      <a:endParaRPr lang="en-CA" sz="1400" dirty="0">
                        <a:effectLst/>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979410402"/>
                  </a:ext>
                </a:extLst>
              </a:tr>
              <a:tr h="591814">
                <a:tc>
                  <a:txBody>
                    <a:bodyPr/>
                    <a:lstStyle/>
                    <a:p>
                      <a:pPr>
                        <a:lnSpc>
                          <a:spcPct val="107000"/>
                        </a:lnSpc>
                        <a:spcAft>
                          <a:spcPts val="800"/>
                        </a:spcAft>
                      </a:pPr>
                      <a:r>
                        <a:rPr lang="en-CA" sz="1600" dirty="0">
                          <a:effectLst/>
                        </a:rPr>
                        <a:t>Community resources</a:t>
                      </a:r>
                      <a:endParaRPr lang="en-CA" sz="1400" dirty="0">
                        <a:effectLst/>
                      </a:endParaRPr>
                    </a:p>
                  </a:txBody>
                  <a:tcPr marL="43875" marR="43875" marT="0" marB="0"/>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547468810"/>
                  </a:ext>
                </a:extLst>
              </a:tr>
              <a:tr h="913539">
                <a:tc>
                  <a:txBody>
                    <a:bodyPr/>
                    <a:lstStyle/>
                    <a:p>
                      <a:pPr>
                        <a:lnSpc>
                          <a:spcPct val="107000"/>
                        </a:lnSpc>
                        <a:spcAft>
                          <a:spcPts val="800"/>
                        </a:spcAft>
                      </a:pPr>
                      <a:r>
                        <a:rPr lang="en-CA" sz="1600" dirty="0">
                          <a:effectLst/>
                        </a:rPr>
                        <a:t>Medications to minimize withdrawal symptoms</a:t>
                      </a:r>
                      <a:endParaRPr lang="en-CA" sz="1400" dirty="0">
                        <a:effectLst/>
                      </a:endParaRPr>
                    </a:p>
                  </a:txBody>
                  <a:tcPr marL="43875" marR="4387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effectLst/>
                        </a:rPr>
                        <a:t>☐</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gn="ctr">
                        <a:lnSpc>
                          <a:spcPct val="107000"/>
                        </a:lnSpc>
                        <a:spcAft>
                          <a:spcPts val="800"/>
                        </a:spcAft>
                      </a:pPr>
                      <a:r>
                        <a:rPr lang="en-US" sz="700">
                          <a:effectLst/>
                        </a:rPr>
                        <a:t>☐</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nchor="ctr"/>
                </a:tc>
                <a:tc>
                  <a:txBody>
                    <a:bodyPr/>
                    <a:lstStyle/>
                    <a:p>
                      <a:pPr>
                        <a:lnSpc>
                          <a:spcPct val="107000"/>
                        </a:lnSpc>
                        <a:spcAft>
                          <a:spcPts val="800"/>
                        </a:spcAft>
                      </a:pP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0" marB="0"/>
                </a:tc>
                <a:extLst>
                  <a:ext uri="{0D108BD9-81ED-4DB2-BD59-A6C34878D82A}">
                    <a16:rowId xmlns:a16="http://schemas.microsoft.com/office/drawing/2014/main" val="1360769037"/>
                  </a:ext>
                </a:extLst>
              </a:tr>
            </a:tbl>
          </a:graphicData>
        </a:graphic>
      </p:graphicFrame>
    </p:spTree>
    <p:extLst>
      <p:ext uri="{BB962C8B-B14F-4D97-AF65-F5344CB8AC3E}">
        <p14:creationId xmlns:p14="http://schemas.microsoft.com/office/powerpoint/2010/main" val="330042999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normAutofit fontScale="90000"/>
          </a:bodyPr>
          <a:lstStyle/>
          <a:p>
            <a:r>
              <a:rPr lang="en-CA" dirty="0"/>
              <a:t>Change commitment &amp; </a:t>
            </a:r>
            <a:br>
              <a:rPr lang="en-CA" dirty="0"/>
            </a:br>
            <a:r>
              <a:rPr lang="en-CA" dirty="0"/>
              <a:t>model for improvement</a:t>
            </a:r>
            <a:br>
              <a:rPr lang="en-CA" dirty="0"/>
            </a:br>
            <a:r>
              <a:rPr lang="en-CA" sz="2800" b="0" dirty="0"/>
              <a:t>(required)</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2</a:t>
            </a:r>
          </a:p>
        </p:txBody>
      </p:sp>
    </p:spTree>
    <p:extLst>
      <p:ext uri="{BB962C8B-B14F-4D97-AF65-F5344CB8AC3E}">
        <p14:creationId xmlns:p14="http://schemas.microsoft.com/office/powerpoint/2010/main" val="178085940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C4C224"/>
      </a:accent1>
      <a:accent2>
        <a:srgbClr val="7F7871"/>
      </a:accent2>
      <a:accent3>
        <a:srgbClr val="316767"/>
      </a:accent3>
      <a:accent4>
        <a:srgbClr val="7DDCD4"/>
      </a:accent4>
      <a:accent5>
        <a:srgbClr val="02B19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2491013A7EE049BCA9104FA6C76766" ma:contentTypeVersion="11" ma:contentTypeDescription="Create a new document." ma:contentTypeScope="" ma:versionID="c7dafd012bae4cd844d856d7126c6cb2">
  <xsd:schema xmlns:xsd="http://www.w3.org/2001/XMLSchema" xmlns:xs="http://www.w3.org/2001/XMLSchema" xmlns:p="http://schemas.microsoft.com/office/2006/metadata/properties" xmlns:ns2="1abee5e1-5b2e-4c85-a3a7-7c4a9892e59d" xmlns:ns3="a6c06886-79f2-4c05-97d4-402844652c3f" targetNamespace="http://schemas.microsoft.com/office/2006/metadata/properties" ma:root="true" ma:fieldsID="53da9a174321906cc0fd3ad562438528" ns2:_="" ns3:_="">
    <xsd:import namespace="1abee5e1-5b2e-4c85-a3a7-7c4a9892e59d"/>
    <xsd:import namespace="a6c06886-79f2-4c05-97d4-402844652c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ee5e1-5b2e-4c85-a3a7-7c4a9892e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c06886-79f2-4c05-97d4-402844652c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167158-B179-493C-BFEB-C0794E222640}">
  <ds:schemaRefs>
    <ds:schemaRef ds:uri="http://schemas.microsoft.com/sharepoint/v3/contenttype/forms"/>
  </ds:schemaRefs>
</ds:datastoreItem>
</file>

<file path=customXml/itemProps2.xml><?xml version="1.0" encoding="utf-8"?>
<ds:datastoreItem xmlns:ds="http://schemas.openxmlformats.org/officeDocument/2006/customXml" ds:itemID="{4E39A171-CD92-4B08-A0C3-00FFAA6F3F27}">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2006/metadata/properties"/>
    <ds:schemaRef ds:uri="http://schemas.microsoft.com/office/infopath/2007/PartnerControls"/>
    <ds:schemaRef ds:uri="a6c06886-79f2-4c05-97d4-402844652c3f"/>
    <ds:schemaRef ds:uri="1abee5e1-5b2e-4c85-a3a7-7c4a9892e59d"/>
  </ds:schemaRefs>
</ds:datastoreItem>
</file>

<file path=customXml/itemProps3.xml><?xml version="1.0" encoding="utf-8"?>
<ds:datastoreItem xmlns:ds="http://schemas.openxmlformats.org/officeDocument/2006/customXml" ds:itemID="{4126AE1B-F0D0-4642-9EA8-5CB80BAB4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ee5e1-5b2e-4c85-a3a7-7c4a9892e59d"/>
    <ds:schemaRef ds:uri="a6c06886-79f2-4c05-97d4-402844652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10398</TotalTime>
  <Words>1459</Words>
  <Application>Microsoft Office PowerPoint</Application>
  <PresentationFormat>On-screen Show (4:3)</PresentationFormat>
  <Paragraphs>210</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Alright Sans Extra Thin</vt:lpstr>
      <vt:lpstr>Alright Sans Regular</vt:lpstr>
      <vt:lpstr>Arial</vt:lpstr>
      <vt:lpstr>Calibri</vt:lpstr>
      <vt:lpstr>Calibri Light</vt:lpstr>
      <vt:lpstr>Gill Sans MT</vt:lpstr>
      <vt:lpstr>Office Theme</vt:lpstr>
      <vt:lpstr>Action Period 4 Workbook</vt:lpstr>
      <vt:lpstr>How to use this Workbook</vt:lpstr>
      <vt:lpstr>List of Activities</vt:lpstr>
      <vt:lpstr>ED OUD Transitions of Care Checklist Audit  (required)</vt:lpstr>
      <vt:lpstr>Purpose</vt:lpstr>
      <vt:lpstr>Team Activity #1 Instructions</vt:lpstr>
      <vt:lpstr>Audit – Transitions of Care Checklist Example</vt:lpstr>
      <vt:lpstr>Audit – Transitions of Care Checklist</vt:lpstr>
      <vt:lpstr>Change commitment &amp;  model for improvement (required)</vt:lpstr>
      <vt:lpstr>Purpose</vt:lpstr>
      <vt:lpstr>Instructions</vt:lpstr>
      <vt:lpstr>MODEL FOR IMPROVEMENT TRANSITIONS OF CARE CHECKLIST</vt:lpstr>
      <vt:lpstr>MODEL FOR IMPROVEMENT TRANSITIONS OF CARE CHECKLIST</vt:lpstr>
      <vt:lpstr>MODEL FOR IMPROVEMENT TRANSITIONS OF CARE CHECKLIST</vt:lpstr>
      <vt:lpstr>PDSA CYCLE # 1 </vt:lpstr>
      <vt:lpstr>PDSA CYCLE #1 </vt:lpstr>
      <vt:lpstr>PDSA CYCLE # 2 (optional) </vt:lpstr>
      <vt:lpstr>PDSA CYCLE #2 (optional) </vt:lpstr>
      <vt:lpstr>Navigating Community Exploring Local Referrals (Optional)</vt:lpstr>
      <vt:lpstr>Objectives</vt:lpstr>
      <vt:lpstr>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Virtual with Diabetes Education in BC</dc:title>
  <dc:creator>Raman Bowerbank</dc:creator>
  <cp:lastModifiedBy>Katie Fajber</cp:lastModifiedBy>
  <cp:revision>215</cp:revision>
  <dcterms:created xsi:type="dcterms:W3CDTF">2020-04-27T00:04:09Z</dcterms:created>
  <dcterms:modified xsi:type="dcterms:W3CDTF">2021-01-15T23:02:27Z</dcterms:modified>
</cp:coreProperties>
</file>